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60" r:id="rId3"/>
    <p:sldId id="261" r:id="rId4"/>
    <p:sldId id="258" r:id="rId5"/>
    <p:sldId id="262" r:id="rId6"/>
    <p:sldId id="263" r:id="rId7"/>
    <p:sldId id="277" r:id="rId8"/>
    <p:sldId id="276" r:id="rId9"/>
    <p:sldId id="286" r:id="rId10"/>
    <p:sldId id="279" r:id="rId11"/>
    <p:sldId id="283" r:id="rId12"/>
    <p:sldId id="284" r:id="rId13"/>
    <p:sldId id="285" r:id="rId14"/>
    <p:sldId id="270" r:id="rId15"/>
    <p:sldId id="265" r:id="rId16"/>
    <p:sldId id="268" r:id="rId17"/>
    <p:sldId id="266" r:id="rId18"/>
    <p:sldId id="267" r:id="rId19"/>
    <p:sldId id="269" r:id="rId20"/>
    <p:sldId id="278" r:id="rId21"/>
    <p:sldId id="264" r:id="rId22"/>
    <p:sldId id="271" r:id="rId23"/>
    <p:sldId id="257" r:id="rId24"/>
    <p:sldId id="280" r:id="rId25"/>
    <p:sldId id="281" r:id="rId26"/>
    <p:sldId id="273" r:id="rId27"/>
    <p:sldId id="274" r:id="rId28"/>
    <p:sldId id="259" r:id="rId29"/>
    <p:sldId id="275"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50"/>
    <p:restoredTop sz="87931"/>
  </p:normalViewPr>
  <p:slideViewPr>
    <p:cSldViewPr snapToGrid="0" snapToObjects="1">
      <p:cViewPr varScale="1">
        <p:scale>
          <a:sx n="139" d="100"/>
          <a:sy n="139" d="100"/>
        </p:scale>
        <p:origin x="1440" y="168"/>
      </p:cViewPr>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4FCB5E-AD59-9C4A-994C-6982F50B3889}" type="datetimeFigureOut">
              <a:rPr lang="en-US" smtClean="0"/>
              <a:t>4/22/22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B1264-CF6E-4146-A374-207AA6485D8E}" type="slidenum">
              <a:rPr lang="en-US" smtClean="0"/>
              <a:t>‹#›</a:t>
            </a:fld>
            <a:endParaRPr lang="en-US"/>
          </a:p>
        </p:txBody>
      </p:sp>
    </p:spTree>
    <p:extLst>
      <p:ext uri="{BB962C8B-B14F-4D97-AF65-F5344CB8AC3E}">
        <p14:creationId xmlns:p14="http://schemas.microsoft.com/office/powerpoint/2010/main" val="1452329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impactful “auto fixes” included:</a:t>
            </a:r>
          </a:p>
          <a:p>
            <a:pPr marL="171450" indent="-171450">
              <a:buFont typeface="Arial" panose="020B0604020202020204" pitchFamily="34" charset="0"/>
              <a:buChar char="•"/>
            </a:pPr>
            <a:r>
              <a:rPr lang="en-US" dirty="0"/>
              <a:t>badly/ under-specified dependencies </a:t>
            </a:r>
          </a:p>
          <a:p>
            <a:pPr marL="171450" indent="-171450">
              <a:buFont typeface="Arial" panose="020B0604020202020204" pitchFamily="34" charset="0"/>
              <a:buChar char="•"/>
            </a:pPr>
            <a:r>
              <a:rPr lang="en-US" dirty="0"/>
              <a:t>system-dependent file paths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just assessed whether they ran, not whether it got same results as the paper! Other reproducibility studies tackle the latter problem. Even once you get the code running, the picture for reproducibility is still quite bleak.</a:t>
            </a:r>
          </a:p>
        </p:txBody>
      </p:sp>
      <p:sp>
        <p:nvSpPr>
          <p:cNvPr id="4" name="Slide Number Placeholder 3"/>
          <p:cNvSpPr>
            <a:spLocks noGrp="1"/>
          </p:cNvSpPr>
          <p:nvPr>
            <p:ph type="sldNum" sz="quarter" idx="5"/>
          </p:nvPr>
        </p:nvSpPr>
        <p:spPr/>
        <p:txBody>
          <a:bodyPr/>
          <a:lstStyle/>
          <a:p>
            <a:fld id="{29EB1264-CF6E-4146-A374-207AA6485D8E}" type="slidenum">
              <a:rPr lang="en-US" smtClean="0"/>
              <a:t>8</a:t>
            </a:fld>
            <a:endParaRPr lang="en-US"/>
          </a:p>
        </p:txBody>
      </p:sp>
    </p:spTree>
    <p:extLst>
      <p:ext uri="{BB962C8B-B14F-4D97-AF65-F5344CB8AC3E}">
        <p14:creationId xmlns:p14="http://schemas.microsoft.com/office/powerpoint/2010/main" val="53901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your successor the ability to issue updates. Do not assume that a finished project will never need to be touched (“...it’s perfect, so I don’t need to document it! You’re welcome!”)</a:t>
            </a:r>
          </a:p>
        </p:txBody>
      </p:sp>
      <p:sp>
        <p:nvSpPr>
          <p:cNvPr id="4" name="Slide Number Placeholder 3"/>
          <p:cNvSpPr>
            <a:spLocks noGrp="1"/>
          </p:cNvSpPr>
          <p:nvPr>
            <p:ph type="sldNum" sz="quarter" idx="5"/>
          </p:nvPr>
        </p:nvSpPr>
        <p:spPr/>
        <p:txBody>
          <a:bodyPr/>
          <a:lstStyle/>
          <a:p>
            <a:fld id="{29EB1264-CF6E-4146-A374-207AA6485D8E}" type="slidenum">
              <a:rPr lang="en-US" smtClean="0"/>
              <a:t>17</a:t>
            </a:fld>
            <a:endParaRPr lang="en-US"/>
          </a:p>
        </p:txBody>
      </p:sp>
    </p:spTree>
    <p:extLst>
      <p:ext uri="{BB962C8B-B14F-4D97-AF65-F5344CB8AC3E}">
        <p14:creationId xmlns:p14="http://schemas.microsoft.com/office/powerpoint/2010/main" val="4290708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to successful maintenance mode is to be able to ignore the project as long as possible without disaster. Automated alerts tell you when attention is required, which can reduce the recurring workload.</a:t>
            </a:r>
          </a:p>
          <a:p>
            <a:endParaRPr lang="en-US" dirty="0"/>
          </a:p>
          <a:p>
            <a:r>
              <a:rPr lang="en-US" dirty="0"/>
              <a:t>As you identify frequent manual steps, use the opportunity to streamline things a little at a time.</a:t>
            </a:r>
          </a:p>
        </p:txBody>
      </p:sp>
      <p:sp>
        <p:nvSpPr>
          <p:cNvPr id="4" name="Slide Number Placeholder 3"/>
          <p:cNvSpPr>
            <a:spLocks noGrp="1"/>
          </p:cNvSpPr>
          <p:nvPr>
            <p:ph type="sldNum" sz="quarter" idx="5"/>
          </p:nvPr>
        </p:nvSpPr>
        <p:spPr/>
        <p:txBody>
          <a:bodyPr/>
          <a:lstStyle/>
          <a:p>
            <a:fld id="{29EB1264-CF6E-4146-A374-207AA6485D8E}" type="slidenum">
              <a:rPr lang="en-US" smtClean="0"/>
              <a:t>18</a:t>
            </a:fld>
            <a:endParaRPr lang="en-US"/>
          </a:p>
        </p:txBody>
      </p:sp>
    </p:spTree>
    <p:extLst>
      <p:ext uri="{BB962C8B-B14F-4D97-AF65-F5344CB8AC3E}">
        <p14:creationId xmlns:p14="http://schemas.microsoft.com/office/powerpoint/2010/main" val="851488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are legal, ethical, or catastrophic financial implications, it may be better to end the service on your terms rather than ignoring it until disaster strikes.</a:t>
            </a:r>
          </a:p>
        </p:txBody>
      </p:sp>
      <p:sp>
        <p:nvSpPr>
          <p:cNvPr id="4" name="Slide Number Placeholder 3"/>
          <p:cNvSpPr>
            <a:spLocks noGrp="1"/>
          </p:cNvSpPr>
          <p:nvPr>
            <p:ph type="sldNum" sz="quarter" idx="5"/>
          </p:nvPr>
        </p:nvSpPr>
        <p:spPr/>
        <p:txBody>
          <a:bodyPr/>
          <a:lstStyle/>
          <a:p>
            <a:fld id="{29EB1264-CF6E-4146-A374-207AA6485D8E}" type="slidenum">
              <a:rPr lang="en-US" smtClean="0"/>
              <a:t>20</a:t>
            </a:fld>
            <a:endParaRPr lang="en-US"/>
          </a:p>
        </p:txBody>
      </p:sp>
    </p:spTree>
    <p:extLst>
      <p:ext uri="{BB962C8B-B14F-4D97-AF65-F5344CB8AC3E}">
        <p14:creationId xmlns:p14="http://schemas.microsoft.com/office/powerpoint/2010/main" val="132017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shared standards can help teams to be more productive, and remove the hidden tax on productivity that comes from frequent context switches</a:t>
            </a:r>
          </a:p>
        </p:txBody>
      </p:sp>
      <p:sp>
        <p:nvSpPr>
          <p:cNvPr id="4" name="Slide Number Placeholder 3"/>
          <p:cNvSpPr>
            <a:spLocks noGrp="1"/>
          </p:cNvSpPr>
          <p:nvPr>
            <p:ph type="sldNum" sz="quarter" idx="5"/>
          </p:nvPr>
        </p:nvSpPr>
        <p:spPr/>
        <p:txBody>
          <a:bodyPr/>
          <a:lstStyle/>
          <a:p>
            <a:fld id="{29EB1264-CF6E-4146-A374-207AA6485D8E}" type="slidenum">
              <a:rPr lang="en-US" smtClean="0"/>
              <a:t>25</a:t>
            </a:fld>
            <a:endParaRPr lang="en-US"/>
          </a:p>
        </p:txBody>
      </p:sp>
    </p:spTree>
    <p:extLst>
      <p:ext uri="{BB962C8B-B14F-4D97-AF65-F5344CB8AC3E}">
        <p14:creationId xmlns:p14="http://schemas.microsoft.com/office/powerpoint/2010/main" val="3945923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19B8-D684-BC4B-AD28-9CA3663983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7E6E37-F913-354C-82C2-1A6D4F8C79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F1A7C4-F90A-5C4A-A906-AA0F91F4DFF8}"/>
              </a:ext>
            </a:extLst>
          </p:cNvPr>
          <p:cNvSpPr>
            <a:spLocks noGrp="1"/>
          </p:cNvSpPr>
          <p:nvPr>
            <p:ph type="dt" sz="half" idx="10"/>
          </p:nvPr>
        </p:nvSpPr>
        <p:spPr/>
        <p:txBody>
          <a:bodyPr/>
          <a:lstStyle/>
          <a:p>
            <a:fld id="{C342E6AF-6AE8-4F44-B307-424AE709D73E}" type="datetimeFigureOut">
              <a:rPr lang="en-US" smtClean="0"/>
              <a:t>4/22/22</a:t>
            </a:fld>
            <a:endParaRPr lang="en-US"/>
          </a:p>
        </p:txBody>
      </p:sp>
      <p:sp>
        <p:nvSpPr>
          <p:cNvPr id="5" name="Footer Placeholder 4">
            <a:extLst>
              <a:ext uri="{FF2B5EF4-FFF2-40B4-BE49-F238E27FC236}">
                <a16:creationId xmlns:a16="http://schemas.microsoft.com/office/drawing/2014/main" id="{87C4A9AF-EEA8-7146-918A-0FF515266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DB144-3C9C-D24C-BCD9-BA4DC36C78D4}"/>
              </a:ext>
            </a:extLst>
          </p:cNvPr>
          <p:cNvSpPr>
            <a:spLocks noGrp="1"/>
          </p:cNvSpPr>
          <p:nvPr>
            <p:ph type="sldNum" sz="quarter" idx="12"/>
          </p:nvPr>
        </p:nvSpPr>
        <p:spPr/>
        <p:txBody>
          <a:bodyPr/>
          <a:lstStyle/>
          <a:p>
            <a:fld id="{23F77492-A290-7A44-8DF2-51BB0D0504F2}" type="slidenum">
              <a:rPr lang="en-US" smtClean="0"/>
              <a:t>‹#›</a:t>
            </a:fld>
            <a:endParaRPr lang="en-US"/>
          </a:p>
        </p:txBody>
      </p:sp>
    </p:spTree>
    <p:extLst>
      <p:ext uri="{BB962C8B-B14F-4D97-AF65-F5344CB8AC3E}">
        <p14:creationId xmlns:p14="http://schemas.microsoft.com/office/powerpoint/2010/main" val="913211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FCE67-F047-6E4C-9C63-5B2565F5A1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25E198-5280-CD42-A7F1-52FFC1B763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F84B53-49BD-E54A-907C-7E07E68BCD57}"/>
              </a:ext>
            </a:extLst>
          </p:cNvPr>
          <p:cNvSpPr>
            <a:spLocks noGrp="1"/>
          </p:cNvSpPr>
          <p:nvPr>
            <p:ph type="dt" sz="half" idx="10"/>
          </p:nvPr>
        </p:nvSpPr>
        <p:spPr/>
        <p:txBody>
          <a:bodyPr/>
          <a:lstStyle/>
          <a:p>
            <a:fld id="{C342E6AF-6AE8-4F44-B307-424AE709D73E}" type="datetimeFigureOut">
              <a:rPr lang="en-US" smtClean="0"/>
              <a:t>4/22/22</a:t>
            </a:fld>
            <a:endParaRPr lang="en-US"/>
          </a:p>
        </p:txBody>
      </p:sp>
      <p:sp>
        <p:nvSpPr>
          <p:cNvPr id="5" name="Footer Placeholder 4">
            <a:extLst>
              <a:ext uri="{FF2B5EF4-FFF2-40B4-BE49-F238E27FC236}">
                <a16:creationId xmlns:a16="http://schemas.microsoft.com/office/drawing/2014/main" id="{224B7498-8188-2C41-A9B9-C295A6E27B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1FA835-C65D-1F4B-A5FC-72912123415B}"/>
              </a:ext>
            </a:extLst>
          </p:cNvPr>
          <p:cNvSpPr>
            <a:spLocks noGrp="1"/>
          </p:cNvSpPr>
          <p:nvPr>
            <p:ph type="sldNum" sz="quarter" idx="12"/>
          </p:nvPr>
        </p:nvSpPr>
        <p:spPr/>
        <p:txBody>
          <a:bodyPr/>
          <a:lstStyle/>
          <a:p>
            <a:fld id="{23F77492-A290-7A44-8DF2-51BB0D0504F2}" type="slidenum">
              <a:rPr lang="en-US" smtClean="0"/>
              <a:t>‹#›</a:t>
            </a:fld>
            <a:endParaRPr lang="en-US"/>
          </a:p>
        </p:txBody>
      </p:sp>
    </p:spTree>
    <p:extLst>
      <p:ext uri="{BB962C8B-B14F-4D97-AF65-F5344CB8AC3E}">
        <p14:creationId xmlns:p14="http://schemas.microsoft.com/office/powerpoint/2010/main" val="179166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F32511-F030-D44C-80DD-7524AFCA87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ABF1AF-2DDE-6943-BDED-8E7B8CA701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98BBA3-231B-E444-B91B-B5B5494ACABC}"/>
              </a:ext>
            </a:extLst>
          </p:cNvPr>
          <p:cNvSpPr>
            <a:spLocks noGrp="1"/>
          </p:cNvSpPr>
          <p:nvPr>
            <p:ph type="dt" sz="half" idx="10"/>
          </p:nvPr>
        </p:nvSpPr>
        <p:spPr/>
        <p:txBody>
          <a:bodyPr/>
          <a:lstStyle/>
          <a:p>
            <a:fld id="{C342E6AF-6AE8-4F44-B307-424AE709D73E}" type="datetimeFigureOut">
              <a:rPr lang="en-US" smtClean="0"/>
              <a:t>4/22/22</a:t>
            </a:fld>
            <a:endParaRPr lang="en-US"/>
          </a:p>
        </p:txBody>
      </p:sp>
      <p:sp>
        <p:nvSpPr>
          <p:cNvPr id="5" name="Footer Placeholder 4">
            <a:extLst>
              <a:ext uri="{FF2B5EF4-FFF2-40B4-BE49-F238E27FC236}">
                <a16:creationId xmlns:a16="http://schemas.microsoft.com/office/drawing/2014/main" id="{D8F4E7F9-C387-E148-897D-9F78157343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0A065-6ECA-8F4B-8F2A-99C31A1EE635}"/>
              </a:ext>
            </a:extLst>
          </p:cNvPr>
          <p:cNvSpPr>
            <a:spLocks noGrp="1"/>
          </p:cNvSpPr>
          <p:nvPr>
            <p:ph type="sldNum" sz="quarter" idx="12"/>
          </p:nvPr>
        </p:nvSpPr>
        <p:spPr/>
        <p:txBody>
          <a:bodyPr/>
          <a:lstStyle/>
          <a:p>
            <a:fld id="{23F77492-A290-7A44-8DF2-51BB0D0504F2}" type="slidenum">
              <a:rPr lang="en-US" smtClean="0"/>
              <a:t>‹#›</a:t>
            </a:fld>
            <a:endParaRPr lang="en-US"/>
          </a:p>
        </p:txBody>
      </p:sp>
    </p:spTree>
    <p:extLst>
      <p:ext uri="{BB962C8B-B14F-4D97-AF65-F5344CB8AC3E}">
        <p14:creationId xmlns:p14="http://schemas.microsoft.com/office/powerpoint/2010/main" val="1350964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FA925-63F0-524F-B785-69F76468AD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3086D9-C2AF-4D44-A2AD-501A49E7AD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A34EBE-9DD7-EE40-A84F-87EE9C3C14E9}"/>
              </a:ext>
            </a:extLst>
          </p:cNvPr>
          <p:cNvSpPr>
            <a:spLocks noGrp="1"/>
          </p:cNvSpPr>
          <p:nvPr>
            <p:ph type="dt" sz="half" idx="10"/>
          </p:nvPr>
        </p:nvSpPr>
        <p:spPr/>
        <p:txBody>
          <a:bodyPr/>
          <a:lstStyle/>
          <a:p>
            <a:fld id="{C342E6AF-6AE8-4F44-B307-424AE709D73E}" type="datetimeFigureOut">
              <a:rPr lang="en-US" smtClean="0"/>
              <a:t>4/22/22</a:t>
            </a:fld>
            <a:endParaRPr lang="en-US"/>
          </a:p>
        </p:txBody>
      </p:sp>
      <p:sp>
        <p:nvSpPr>
          <p:cNvPr id="5" name="Footer Placeholder 4">
            <a:extLst>
              <a:ext uri="{FF2B5EF4-FFF2-40B4-BE49-F238E27FC236}">
                <a16:creationId xmlns:a16="http://schemas.microsoft.com/office/drawing/2014/main" id="{8D209839-EFC1-9A47-AFCD-BE8130EF8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2A14E2-5A90-774D-B09E-F49C6F8BC192}"/>
              </a:ext>
            </a:extLst>
          </p:cNvPr>
          <p:cNvSpPr>
            <a:spLocks noGrp="1"/>
          </p:cNvSpPr>
          <p:nvPr>
            <p:ph type="sldNum" sz="quarter" idx="12"/>
          </p:nvPr>
        </p:nvSpPr>
        <p:spPr/>
        <p:txBody>
          <a:bodyPr/>
          <a:lstStyle/>
          <a:p>
            <a:fld id="{23F77492-A290-7A44-8DF2-51BB0D0504F2}" type="slidenum">
              <a:rPr lang="en-US" smtClean="0"/>
              <a:t>‹#›</a:t>
            </a:fld>
            <a:endParaRPr lang="en-US"/>
          </a:p>
        </p:txBody>
      </p:sp>
    </p:spTree>
    <p:extLst>
      <p:ext uri="{BB962C8B-B14F-4D97-AF65-F5344CB8AC3E}">
        <p14:creationId xmlns:p14="http://schemas.microsoft.com/office/powerpoint/2010/main" val="1057404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863B1-0786-0C4B-9370-502C709FEC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2C3088-005A-274A-9743-7CFB5ED5A1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CDA5F4-858F-F14E-A139-31677A4BDE8B}"/>
              </a:ext>
            </a:extLst>
          </p:cNvPr>
          <p:cNvSpPr>
            <a:spLocks noGrp="1"/>
          </p:cNvSpPr>
          <p:nvPr>
            <p:ph type="dt" sz="half" idx="10"/>
          </p:nvPr>
        </p:nvSpPr>
        <p:spPr/>
        <p:txBody>
          <a:bodyPr/>
          <a:lstStyle/>
          <a:p>
            <a:fld id="{C342E6AF-6AE8-4F44-B307-424AE709D73E}" type="datetimeFigureOut">
              <a:rPr lang="en-US" smtClean="0"/>
              <a:t>4/22/22</a:t>
            </a:fld>
            <a:endParaRPr lang="en-US"/>
          </a:p>
        </p:txBody>
      </p:sp>
      <p:sp>
        <p:nvSpPr>
          <p:cNvPr id="5" name="Footer Placeholder 4">
            <a:extLst>
              <a:ext uri="{FF2B5EF4-FFF2-40B4-BE49-F238E27FC236}">
                <a16:creationId xmlns:a16="http://schemas.microsoft.com/office/drawing/2014/main" id="{1523FC35-C807-B24D-8BA7-8223FFE2E7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3D236A-B141-0C4D-9B62-03BA77F697A4}"/>
              </a:ext>
            </a:extLst>
          </p:cNvPr>
          <p:cNvSpPr>
            <a:spLocks noGrp="1"/>
          </p:cNvSpPr>
          <p:nvPr>
            <p:ph type="sldNum" sz="quarter" idx="12"/>
          </p:nvPr>
        </p:nvSpPr>
        <p:spPr/>
        <p:txBody>
          <a:bodyPr/>
          <a:lstStyle/>
          <a:p>
            <a:fld id="{23F77492-A290-7A44-8DF2-51BB0D0504F2}" type="slidenum">
              <a:rPr lang="en-US" smtClean="0"/>
              <a:t>‹#›</a:t>
            </a:fld>
            <a:endParaRPr lang="en-US"/>
          </a:p>
        </p:txBody>
      </p:sp>
    </p:spTree>
    <p:extLst>
      <p:ext uri="{BB962C8B-B14F-4D97-AF65-F5344CB8AC3E}">
        <p14:creationId xmlns:p14="http://schemas.microsoft.com/office/powerpoint/2010/main" val="3417846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5AC78-936E-FD4D-AD0B-5C12C04319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3882E4-E40D-EB4C-9CC5-D2E415BDFF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878CD8-5662-0E44-A3DA-EF271AC019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FA18A6-2725-D94D-91F9-23506184E51C}"/>
              </a:ext>
            </a:extLst>
          </p:cNvPr>
          <p:cNvSpPr>
            <a:spLocks noGrp="1"/>
          </p:cNvSpPr>
          <p:nvPr>
            <p:ph type="dt" sz="half" idx="10"/>
          </p:nvPr>
        </p:nvSpPr>
        <p:spPr/>
        <p:txBody>
          <a:bodyPr/>
          <a:lstStyle/>
          <a:p>
            <a:fld id="{C342E6AF-6AE8-4F44-B307-424AE709D73E}" type="datetimeFigureOut">
              <a:rPr lang="en-US" smtClean="0"/>
              <a:t>4/22/22</a:t>
            </a:fld>
            <a:endParaRPr lang="en-US"/>
          </a:p>
        </p:txBody>
      </p:sp>
      <p:sp>
        <p:nvSpPr>
          <p:cNvPr id="6" name="Footer Placeholder 5">
            <a:extLst>
              <a:ext uri="{FF2B5EF4-FFF2-40B4-BE49-F238E27FC236}">
                <a16:creationId xmlns:a16="http://schemas.microsoft.com/office/drawing/2014/main" id="{0862FAD7-5639-A04C-B527-F4EBC48D2C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904230-BEE5-4343-AD00-961217DE694C}"/>
              </a:ext>
            </a:extLst>
          </p:cNvPr>
          <p:cNvSpPr>
            <a:spLocks noGrp="1"/>
          </p:cNvSpPr>
          <p:nvPr>
            <p:ph type="sldNum" sz="quarter" idx="12"/>
          </p:nvPr>
        </p:nvSpPr>
        <p:spPr/>
        <p:txBody>
          <a:bodyPr/>
          <a:lstStyle/>
          <a:p>
            <a:fld id="{23F77492-A290-7A44-8DF2-51BB0D0504F2}" type="slidenum">
              <a:rPr lang="en-US" smtClean="0"/>
              <a:t>‹#›</a:t>
            </a:fld>
            <a:endParaRPr lang="en-US"/>
          </a:p>
        </p:txBody>
      </p:sp>
    </p:spTree>
    <p:extLst>
      <p:ext uri="{BB962C8B-B14F-4D97-AF65-F5344CB8AC3E}">
        <p14:creationId xmlns:p14="http://schemas.microsoft.com/office/powerpoint/2010/main" val="3560700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61DB7-F0E4-C54A-BA0B-C22EB704CE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B6C65E-F629-6540-BF10-8D6D9B3B70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3EAF8E-C8F6-1244-8AB9-5D8C708ECD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A3E985-88B3-D64F-9ECC-6BE6FF4CEE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746700-26BA-D646-9080-8899EE81C2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82C657-391C-4846-9C82-66C83A32ACEF}"/>
              </a:ext>
            </a:extLst>
          </p:cNvPr>
          <p:cNvSpPr>
            <a:spLocks noGrp="1"/>
          </p:cNvSpPr>
          <p:nvPr>
            <p:ph type="dt" sz="half" idx="10"/>
          </p:nvPr>
        </p:nvSpPr>
        <p:spPr/>
        <p:txBody>
          <a:bodyPr/>
          <a:lstStyle/>
          <a:p>
            <a:fld id="{C342E6AF-6AE8-4F44-B307-424AE709D73E}" type="datetimeFigureOut">
              <a:rPr lang="en-US" smtClean="0"/>
              <a:t>4/22/22</a:t>
            </a:fld>
            <a:endParaRPr lang="en-US"/>
          </a:p>
        </p:txBody>
      </p:sp>
      <p:sp>
        <p:nvSpPr>
          <p:cNvPr id="8" name="Footer Placeholder 7">
            <a:extLst>
              <a:ext uri="{FF2B5EF4-FFF2-40B4-BE49-F238E27FC236}">
                <a16:creationId xmlns:a16="http://schemas.microsoft.com/office/drawing/2014/main" id="{6B079407-5F53-BE46-96F9-EAF1550BE0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5BED5A-D499-174A-BCBD-CDB584A99E77}"/>
              </a:ext>
            </a:extLst>
          </p:cNvPr>
          <p:cNvSpPr>
            <a:spLocks noGrp="1"/>
          </p:cNvSpPr>
          <p:nvPr>
            <p:ph type="sldNum" sz="quarter" idx="12"/>
          </p:nvPr>
        </p:nvSpPr>
        <p:spPr/>
        <p:txBody>
          <a:bodyPr/>
          <a:lstStyle/>
          <a:p>
            <a:fld id="{23F77492-A290-7A44-8DF2-51BB0D0504F2}" type="slidenum">
              <a:rPr lang="en-US" smtClean="0"/>
              <a:t>‹#›</a:t>
            </a:fld>
            <a:endParaRPr lang="en-US"/>
          </a:p>
        </p:txBody>
      </p:sp>
    </p:spTree>
    <p:extLst>
      <p:ext uri="{BB962C8B-B14F-4D97-AF65-F5344CB8AC3E}">
        <p14:creationId xmlns:p14="http://schemas.microsoft.com/office/powerpoint/2010/main" val="236262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C2170-6F51-1241-A8AA-721D1FFE34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D6CDBB-42B0-AE4F-A825-8C0BFE07BEB0}"/>
              </a:ext>
            </a:extLst>
          </p:cNvPr>
          <p:cNvSpPr>
            <a:spLocks noGrp="1"/>
          </p:cNvSpPr>
          <p:nvPr>
            <p:ph type="dt" sz="half" idx="10"/>
          </p:nvPr>
        </p:nvSpPr>
        <p:spPr/>
        <p:txBody>
          <a:bodyPr/>
          <a:lstStyle/>
          <a:p>
            <a:fld id="{C342E6AF-6AE8-4F44-B307-424AE709D73E}" type="datetimeFigureOut">
              <a:rPr lang="en-US" smtClean="0"/>
              <a:t>4/22/22</a:t>
            </a:fld>
            <a:endParaRPr lang="en-US"/>
          </a:p>
        </p:txBody>
      </p:sp>
      <p:sp>
        <p:nvSpPr>
          <p:cNvPr id="4" name="Footer Placeholder 3">
            <a:extLst>
              <a:ext uri="{FF2B5EF4-FFF2-40B4-BE49-F238E27FC236}">
                <a16:creationId xmlns:a16="http://schemas.microsoft.com/office/drawing/2014/main" id="{9A88A989-EAFF-7742-9DD1-3902B4A9B9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C18C4B-766F-1C42-A4FF-AED2B7B20187}"/>
              </a:ext>
            </a:extLst>
          </p:cNvPr>
          <p:cNvSpPr>
            <a:spLocks noGrp="1"/>
          </p:cNvSpPr>
          <p:nvPr>
            <p:ph type="sldNum" sz="quarter" idx="12"/>
          </p:nvPr>
        </p:nvSpPr>
        <p:spPr/>
        <p:txBody>
          <a:bodyPr/>
          <a:lstStyle/>
          <a:p>
            <a:fld id="{23F77492-A290-7A44-8DF2-51BB0D0504F2}" type="slidenum">
              <a:rPr lang="en-US" smtClean="0"/>
              <a:t>‹#›</a:t>
            </a:fld>
            <a:endParaRPr lang="en-US"/>
          </a:p>
        </p:txBody>
      </p:sp>
    </p:spTree>
    <p:extLst>
      <p:ext uri="{BB962C8B-B14F-4D97-AF65-F5344CB8AC3E}">
        <p14:creationId xmlns:p14="http://schemas.microsoft.com/office/powerpoint/2010/main" val="3085179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086F3C-0CE4-3644-9395-F40755985DF1}"/>
              </a:ext>
            </a:extLst>
          </p:cNvPr>
          <p:cNvSpPr>
            <a:spLocks noGrp="1"/>
          </p:cNvSpPr>
          <p:nvPr>
            <p:ph type="dt" sz="half" idx="10"/>
          </p:nvPr>
        </p:nvSpPr>
        <p:spPr/>
        <p:txBody>
          <a:bodyPr/>
          <a:lstStyle/>
          <a:p>
            <a:fld id="{C342E6AF-6AE8-4F44-B307-424AE709D73E}" type="datetimeFigureOut">
              <a:rPr lang="en-US" smtClean="0"/>
              <a:t>4/22/22</a:t>
            </a:fld>
            <a:endParaRPr lang="en-US"/>
          </a:p>
        </p:txBody>
      </p:sp>
      <p:sp>
        <p:nvSpPr>
          <p:cNvPr id="3" name="Footer Placeholder 2">
            <a:extLst>
              <a:ext uri="{FF2B5EF4-FFF2-40B4-BE49-F238E27FC236}">
                <a16:creationId xmlns:a16="http://schemas.microsoft.com/office/drawing/2014/main" id="{F599BE28-91D9-8443-9F29-D205A2DC0F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B0A6F6-36BF-FF45-92B7-17663AAED116}"/>
              </a:ext>
            </a:extLst>
          </p:cNvPr>
          <p:cNvSpPr>
            <a:spLocks noGrp="1"/>
          </p:cNvSpPr>
          <p:nvPr>
            <p:ph type="sldNum" sz="quarter" idx="12"/>
          </p:nvPr>
        </p:nvSpPr>
        <p:spPr/>
        <p:txBody>
          <a:bodyPr/>
          <a:lstStyle/>
          <a:p>
            <a:fld id="{23F77492-A290-7A44-8DF2-51BB0D0504F2}" type="slidenum">
              <a:rPr lang="en-US" smtClean="0"/>
              <a:t>‹#›</a:t>
            </a:fld>
            <a:endParaRPr lang="en-US"/>
          </a:p>
        </p:txBody>
      </p:sp>
    </p:spTree>
    <p:extLst>
      <p:ext uri="{BB962C8B-B14F-4D97-AF65-F5344CB8AC3E}">
        <p14:creationId xmlns:p14="http://schemas.microsoft.com/office/powerpoint/2010/main" val="1260038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95209-9BCC-5B49-BA47-4570419CEB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AAF1F0-2380-244F-9019-D56F8866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73A79C-A9D4-174A-B849-5057D9603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C9387-A97C-8044-B311-FE6D02AA8C74}"/>
              </a:ext>
            </a:extLst>
          </p:cNvPr>
          <p:cNvSpPr>
            <a:spLocks noGrp="1"/>
          </p:cNvSpPr>
          <p:nvPr>
            <p:ph type="dt" sz="half" idx="10"/>
          </p:nvPr>
        </p:nvSpPr>
        <p:spPr/>
        <p:txBody>
          <a:bodyPr/>
          <a:lstStyle/>
          <a:p>
            <a:fld id="{C342E6AF-6AE8-4F44-B307-424AE709D73E}" type="datetimeFigureOut">
              <a:rPr lang="en-US" smtClean="0"/>
              <a:t>4/22/22</a:t>
            </a:fld>
            <a:endParaRPr lang="en-US"/>
          </a:p>
        </p:txBody>
      </p:sp>
      <p:sp>
        <p:nvSpPr>
          <p:cNvPr id="6" name="Footer Placeholder 5">
            <a:extLst>
              <a:ext uri="{FF2B5EF4-FFF2-40B4-BE49-F238E27FC236}">
                <a16:creationId xmlns:a16="http://schemas.microsoft.com/office/drawing/2014/main" id="{5281F53C-BC74-CC49-ACD2-17F058F091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D62264-64C1-0441-BCBE-B263BA7240AD}"/>
              </a:ext>
            </a:extLst>
          </p:cNvPr>
          <p:cNvSpPr>
            <a:spLocks noGrp="1"/>
          </p:cNvSpPr>
          <p:nvPr>
            <p:ph type="sldNum" sz="quarter" idx="12"/>
          </p:nvPr>
        </p:nvSpPr>
        <p:spPr/>
        <p:txBody>
          <a:bodyPr/>
          <a:lstStyle/>
          <a:p>
            <a:fld id="{23F77492-A290-7A44-8DF2-51BB0D0504F2}" type="slidenum">
              <a:rPr lang="en-US" smtClean="0"/>
              <a:t>‹#›</a:t>
            </a:fld>
            <a:endParaRPr lang="en-US"/>
          </a:p>
        </p:txBody>
      </p:sp>
    </p:spTree>
    <p:extLst>
      <p:ext uri="{BB962C8B-B14F-4D97-AF65-F5344CB8AC3E}">
        <p14:creationId xmlns:p14="http://schemas.microsoft.com/office/powerpoint/2010/main" val="3074134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34E74-65D6-5F40-AD97-627C806355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C716-B2E3-CE47-81FF-341F9E445E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77D8D1-DF44-AA48-B4AF-73D74275DF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46E581-43D2-4B40-8ED4-1CB101FFC9F5}"/>
              </a:ext>
            </a:extLst>
          </p:cNvPr>
          <p:cNvSpPr>
            <a:spLocks noGrp="1"/>
          </p:cNvSpPr>
          <p:nvPr>
            <p:ph type="dt" sz="half" idx="10"/>
          </p:nvPr>
        </p:nvSpPr>
        <p:spPr/>
        <p:txBody>
          <a:bodyPr/>
          <a:lstStyle/>
          <a:p>
            <a:fld id="{C342E6AF-6AE8-4F44-B307-424AE709D73E}" type="datetimeFigureOut">
              <a:rPr lang="en-US" smtClean="0"/>
              <a:t>4/22/22</a:t>
            </a:fld>
            <a:endParaRPr lang="en-US"/>
          </a:p>
        </p:txBody>
      </p:sp>
      <p:sp>
        <p:nvSpPr>
          <p:cNvPr id="6" name="Footer Placeholder 5">
            <a:extLst>
              <a:ext uri="{FF2B5EF4-FFF2-40B4-BE49-F238E27FC236}">
                <a16:creationId xmlns:a16="http://schemas.microsoft.com/office/drawing/2014/main" id="{0EEB0A9C-E010-344F-98C0-7D9C70524B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5CEA7A-2632-2644-9833-567A91623721}"/>
              </a:ext>
            </a:extLst>
          </p:cNvPr>
          <p:cNvSpPr>
            <a:spLocks noGrp="1"/>
          </p:cNvSpPr>
          <p:nvPr>
            <p:ph type="sldNum" sz="quarter" idx="12"/>
          </p:nvPr>
        </p:nvSpPr>
        <p:spPr/>
        <p:txBody>
          <a:bodyPr/>
          <a:lstStyle/>
          <a:p>
            <a:fld id="{23F77492-A290-7A44-8DF2-51BB0D0504F2}" type="slidenum">
              <a:rPr lang="en-US" smtClean="0"/>
              <a:t>‹#›</a:t>
            </a:fld>
            <a:endParaRPr lang="en-US"/>
          </a:p>
        </p:txBody>
      </p:sp>
    </p:spTree>
    <p:extLst>
      <p:ext uri="{BB962C8B-B14F-4D97-AF65-F5344CB8AC3E}">
        <p14:creationId xmlns:p14="http://schemas.microsoft.com/office/powerpoint/2010/main" val="440020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174BE8-C4B8-C344-98F0-34F230CAC6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71B1451-2710-7644-91E5-9A2709DA3C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92820EC-9BC1-F34B-98B9-AEC02EFB4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42E6AF-6AE8-4F44-B307-424AE709D73E}" type="datetimeFigureOut">
              <a:rPr lang="en-US" smtClean="0"/>
              <a:t>4/22/22</a:t>
            </a:fld>
            <a:endParaRPr lang="en-US"/>
          </a:p>
        </p:txBody>
      </p:sp>
      <p:sp>
        <p:nvSpPr>
          <p:cNvPr id="5" name="Footer Placeholder 4">
            <a:extLst>
              <a:ext uri="{FF2B5EF4-FFF2-40B4-BE49-F238E27FC236}">
                <a16:creationId xmlns:a16="http://schemas.microsoft.com/office/drawing/2014/main" id="{73C0D6A6-CDCB-844C-BA7C-11DADBAA06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42BFD0-FDCE-BD4B-9DE1-2A48ECCFF0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F77492-A290-7A44-8DF2-51BB0D0504F2}" type="slidenum">
              <a:rPr lang="en-US" smtClean="0"/>
              <a:t>‹#›</a:t>
            </a:fld>
            <a:endParaRPr lang="en-US"/>
          </a:p>
        </p:txBody>
      </p:sp>
    </p:spTree>
    <p:extLst>
      <p:ext uri="{BB962C8B-B14F-4D97-AF65-F5344CB8AC3E}">
        <p14:creationId xmlns:p14="http://schemas.microsoft.com/office/powerpoint/2010/main" val="4250464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github.com/abought/zorp/blob/develop/.github/workflows/pythonpackage.y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thestorieslatells.blogspot.com/2010/04/tell-me-story-dayplus-neverending-story.html" TargetMode="External"/><Relationship Id="rId3" Type="http://schemas.openxmlformats.org/officeDocument/2006/relationships/hyperlink" Target="https://selftaughtcoders.com/how-to-quickly-and-effectively-read-other-peoples-code/" TargetMode="External"/><Relationship Id="rId7" Type="http://schemas.openxmlformats.org/officeDocument/2006/relationships/image" Target="../media/image15.jpg"/><Relationship Id="rId2" Type="http://schemas.openxmlformats.org/officeDocument/2006/relationships/hyperlink" Target="https://stackoverflow.blog/2021/12/23/best-practices-for-writing-code-comments/" TargetMode="External"/><Relationship Id="rId1" Type="http://schemas.openxmlformats.org/officeDocument/2006/relationships/slideLayout" Target="../slideLayouts/slideLayout2.xml"/><Relationship Id="rId6" Type="http://schemas.openxmlformats.org/officeDocument/2006/relationships/hyperlink" Target="https://en.wikipedia.org/wiki/Literate_programming" TargetMode="External"/><Relationship Id="rId5" Type="http://schemas.openxmlformats.org/officeDocument/2006/relationships/hyperlink" Target="https://rmarkdown.rstudio.com/" TargetMode="External"/><Relationship Id="rId4" Type="http://schemas.openxmlformats.org/officeDocument/2006/relationships/hyperlink" Target="https://jupyter.or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Fast_inverse_square_root#Overview_of_the_code"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csg.sph.umich.edu/abecasis/merlin/tour/input_files.html" TargetMode="External"/><Relationship Id="rId2" Type="http://schemas.openxmlformats.org/officeDocument/2006/relationships/hyperlink" Target="https://samtools.github.io/hts-specs/VCFv4.3.pdf" TargetMode="Externa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pngimg.com/download/3378"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66oNv_DJuP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youtube.com/watch?v=EVZh4WcdC3s" TargetMode="External"/><Relationship Id="rId1" Type="http://schemas.openxmlformats.org/officeDocument/2006/relationships/slideLayout" Target="../slideLayouts/slideLayout2.xml"/><Relationship Id="rId4" Type="http://schemas.openxmlformats.org/officeDocument/2006/relationships/hyperlink" Target="https://www.thebluediamondgallery.com/wooden-tile/r/research.html"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csoonline.com/article/3444488/equifax-data-breach-faq-what-happened-who-was-affected-what-was-the-impact.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101/092205" TargetMode="External"/><Relationship Id="rId2" Type="http://schemas.openxmlformats.org/officeDocument/2006/relationships/hyperlink" Target="http://biorxiv.org/lookup/doi/10.1101/092205"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cabbagesofdoom.blogspot.com/2015/04/the-descent-of-man.html" TargetMode="External"/><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hyperlink" Target="https://journals.plos.org/ploscompbiol/article?id=10.1371/journal.pcbi.1008281"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medium.com/capital-one-tech/lessons-from-the-leadership-trenches-how-do-i-choose-the-right-programming-language-for-my-team-36222aa78b38"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statge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www.pagerduty.com/resources/learn/what-is-a-runbook/" TargetMode="External"/><Relationship Id="rId3" Type="http://schemas.openxmlformats.org/officeDocument/2006/relationships/hyperlink" Target="https://journals.plos.org/ploscompbiol/article?id=10.1371/journal.pcbi.1005510" TargetMode="External"/><Relationship Id="rId7" Type="http://schemas.openxmlformats.org/officeDocument/2006/relationships/hyperlink" Target="https://library.ucmerced.edu/data-dictionaries" TargetMode="External"/><Relationship Id="rId2" Type="http://schemas.openxmlformats.org/officeDocument/2006/relationships/hyperlink" Target="https://journals.plos.org/ploscompbiol/article?id=10.1371/journal.pcbi.1005412" TargetMode="External"/><Relationship Id="rId1" Type="http://schemas.openxmlformats.org/officeDocument/2006/relationships/slideLayout" Target="../slideLayouts/slideLayout2.xml"/><Relationship Id="rId6" Type="http://schemas.openxmlformats.org/officeDocument/2006/relationships/hyperlink" Target="https://stackoverflow.blog/2021/12/23/best-practices-for-writing-code-comments/" TargetMode="External"/><Relationship Id="rId5" Type="http://schemas.openxmlformats.org/officeDocument/2006/relationships/hyperlink" Target="https://joss.readthedocs.io/en/latest/review_checklist.html" TargetMode="External"/><Relationship Id="rId4" Type="http://schemas.openxmlformats.org/officeDocument/2006/relationships/hyperlink" Target="https://journals.plos.org/ploscompbiol/article?id=10.1371/journal.pcbi.1008281"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documentation.its.umich.edu/node/501" TargetMode="External"/><Relationship Id="rId3" Type="http://schemas.openxmlformats.org/officeDocument/2006/relationships/hyperlink" Target="https://help.zenodo.org/features/" TargetMode="External"/><Relationship Id="rId7" Type="http://schemas.openxmlformats.org/officeDocument/2006/relationships/hyperlink" Target="https://its.umich.edu/accounts-access/leaving" TargetMode="External"/><Relationship Id="rId2" Type="http://schemas.openxmlformats.org/officeDocument/2006/relationships/hyperlink" Target="https://github.com/statgen/" TargetMode="External"/><Relationship Id="rId1" Type="http://schemas.openxmlformats.org/officeDocument/2006/relationships/slideLayout" Target="../slideLayouts/slideLayout2.xml"/><Relationship Id="rId6" Type="http://schemas.openxmlformats.org/officeDocument/2006/relationships/hyperlink" Target="https://statgen.sph.umich.edu/wiki/" TargetMode="External"/><Relationship Id="rId5" Type="http://schemas.openxmlformats.org/officeDocument/2006/relationships/hyperlink" Target="https://genome.sph.umich.edu/wiki/Main_Page" TargetMode="External"/><Relationship Id="rId4" Type="http://schemas.openxmlformats.org/officeDocument/2006/relationships/hyperlink" Target="https://keepassxc.org/" TargetMode="External"/><Relationship Id="rId9" Type="http://schemas.openxmlformats.org/officeDocument/2006/relationships/hyperlink" Target="https://documentation.its.umich.edu/node/37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zenodo.org/record/4761866"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en.wikipedia.org/wiki/Technology_readiness_leve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software.ac.uk/resources/approaches-software-sustainabilit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jpe.gs/wiki/Image:Broom_icon.svg"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journals.plos.org/ploscompbiol/article?id=10.1371/journal.pcbi.1005412"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nature.com/articles/s41597-022-01143-6"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faseb.onlinelibrary.wiley.com/doi/full/10.1096/fj.12-218164"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9695B-7646-214B-AD16-2786B48F9A48}"/>
              </a:ext>
            </a:extLst>
          </p:cNvPr>
          <p:cNvSpPr>
            <a:spLocks noGrp="1"/>
          </p:cNvSpPr>
          <p:nvPr>
            <p:ph type="ctrTitle"/>
          </p:nvPr>
        </p:nvSpPr>
        <p:spPr/>
        <p:txBody>
          <a:bodyPr/>
          <a:lstStyle/>
          <a:p>
            <a:r>
              <a:rPr lang="en-US" dirty="0">
                <a:solidFill>
                  <a:schemeClr val="accent3">
                    <a:lumMod val="75000"/>
                  </a:schemeClr>
                </a:solidFill>
              </a:rPr>
              <a:t>Project Hand-offs</a:t>
            </a:r>
            <a:r>
              <a:rPr lang="en-US" dirty="0"/>
              <a:t>: </a:t>
            </a:r>
            <a:r>
              <a:rPr lang="en-US" dirty="0">
                <a:solidFill>
                  <a:schemeClr val="accent2">
                    <a:lumMod val="50000"/>
                  </a:schemeClr>
                </a:solidFill>
              </a:rPr>
              <a:t>A Guide</a:t>
            </a:r>
          </a:p>
        </p:txBody>
      </p:sp>
      <p:sp>
        <p:nvSpPr>
          <p:cNvPr id="3" name="Subtitle 2">
            <a:extLst>
              <a:ext uri="{FF2B5EF4-FFF2-40B4-BE49-F238E27FC236}">
                <a16:creationId xmlns:a16="http://schemas.microsoft.com/office/drawing/2014/main" id="{91A1AFCD-8AFA-2343-B1D3-4032CD553932}"/>
              </a:ext>
            </a:extLst>
          </p:cNvPr>
          <p:cNvSpPr>
            <a:spLocks noGrp="1"/>
          </p:cNvSpPr>
          <p:nvPr>
            <p:ph type="subTitle" idx="1"/>
          </p:nvPr>
        </p:nvSpPr>
        <p:spPr/>
        <p:txBody>
          <a:bodyPr/>
          <a:lstStyle/>
          <a:p>
            <a:r>
              <a:rPr lang="en-US" dirty="0"/>
              <a:t>Andy Boughton</a:t>
            </a:r>
          </a:p>
          <a:p>
            <a:r>
              <a:rPr lang="en-US" dirty="0"/>
              <a:t>Center for Statistical Genetics</a:t>
            </a:r>
          </a:p>
          <a:p>
            <a:r>
              <a:rPr lang="en-US" dirty="0"/>
              <a:t>April 22, 2022</a:t>
            </a:r>
          </a:p>
        </p:txBody>
      </p:sp>
    </p:spTree>
    <p:extLst>
      <p:ext uri="{BB962C8B-B14F-4D97-AF65-F5344CB8AC3E}">
        <p14:creationId xmlns:p14="http://schemas.microsoft.com/office/powerpoint/2010/main" val="1233736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6A505-06BB-C432-21B7-23C66265C13A}"/>
              </a:ext>
            </a:extLst>
          </p:cNvPr>
          <p:cNvSpPr>
            <a:spLocks noGrp="1"/>
          </p:cNvSpPr>
          <p:nvPr>
            <p:ph type="title"/>
          </p:nvPr>
        </p:nvSpPr>
        <p:spPr/>
        <p:txBody>
          <a:bodyPr/>
          <a:lstStyle/>
          <a:p>
            <a:r>
              <a:rPr lang="en-US" dirty="0">
                <a:solidFill>
                  <a:schemeClr val="tx2"/>
                </a:solidFill>
              </a:rPr>
              <a:t>Automation</a:t>
            </a:r>
            <a:r>
              <a:rPr lang="en-US" dirty="0"/>
              <a:t> tells you what is true*</a:t>
            </a:r>
          </a:p>
        </p:txBody>
      </p:sp>
      <p:sp>
        <p:nvSpPr>
          <p:cNvPr id="3" name="Content Placeholder 2">
            <a:extLst>
              <a:ext uri="{FF2B5EF4-FFF2-40B4-BE49-F238E27FC236}">
                <a16:creationId xmlns:a16="http://schemas.microsoft.com/office/drawing/2014/main" id="{528FAE2D-1A95-D533-BB45-0A2A57D72B9E}"/>
              </a:ext>
            </a:extLst>
          </p:cNvPr>
          <p:cNvSpPr>
            <a:spLocks noGrp="1"/>
          </p:cNvSpPr>
          <p:nvPr>
            <p:ph idx="1"/>
          </p:nvPr>
        </p:nvSpPr>
        <p:spPr/>
        <p:txBody>
          <a:bodyPr/>
          <a:lstStyle/>
          <a:p>
            <a:r>
              <a:rPr lang="en-US" dirty="0"/>
              <a:t>As you develop, automate your routine validation steps via test frameworks + </a:t>
            </a:r>
            <a:r>
              <a:rPr lang="en-US" dirty="0">
                <a:solidFill>
                  <a:schemeClr val="accent2">
                    <a:lumMod val="50000"/>
                  </a:schemeClr>
                </a:solidFill>
              </a:rPr>
              <a:t>continuous integration</a:t>
            </a:r>
            <a:r>
              <a:rPr lang="en-US" dirty="0"/>
              <a:t> (</a:t>
            </a:r>
            <a:r>
              <a:rPr lang="en-US" dirty="0" err="1"/>
              <a:t>eg</a:t>
            </a:r>
            <a:r>
              <a:rPr lang="en-US" dirty="0"/>
              <a:t> </a:t>
            </a:r>
            <a:r>
              <a:rPr lang="en-US" dirty="0" err="1"/>
              <a:t>pytest</a:t>
            </a:r>
            <a:r>
              <a:rPr lang="en-US" dirty="0"/>
              <a:t> + GitHub actions)</a:t>
            </a:r>
          </a:p>
          <a:p>
            <a:r>
              <a:rPr lang="en-US" dirty="0"/>
              <a:t>Instead of a markdown file specifying commands that are out of date, use bash scripts or </a:t>
            </a:r>
            <a:r>
              <a:rPr lang="en-US" dirty="0">
                <a:solidFill>
                  <a:schemeClr val="accent3">
                    <a:lumMod val="50000"/>
                  </a:schemeClr>
                </a:solidFill>
              </a:rPr>
              <a:t>workflow tools </a:t>
            </a:r>
            <a:r>
              <a:rPr lang="en-US" dirty="0"/>
              <a:t>(</a:t>
            </a:r>
            <a:r>
              <a:rPr lang="en-US" dirty="0" err="1"/>
              <a:t>makefile</a:t>
            </a:r>
            <a:r>
              <a:rPr lang="en-US" dirty="0"/>
              <a:t> / </a:t>
            </a:r>
            <a:r>
              <a:rPr lang="en-US" dirty="0" err="1"/>
              <a:t>snakemake</a:t>
            </a:r>
            <a:r>
              <a:rPr lang="en-US" dirty="0"/>
              <a:t>)</a:t>
            </a:r>
          </a:p>
          <a:p>
            <a:r>
              <a:rPr lang="en-US" dirty="0"/>
              <a:t>For REST APIs, use an API framework that </a:t>
            </a:r>
            <a:r>
              <a:rPr lang="en-US" dirty="0">
                <a:solidFill>
                  <a:schemeClr val="accent5">
                    <a:lumMod val="50000"/>
                  </a:schemeClr>
                </a:solidFill>
              </a:rPr>
              <a:t>auto-generates documentation </a:t>
            </a:r>
            <a:r>
              <a:rPr lang="en-US" dirty="0"/>
              <a:t>(</a:t>
            </a:r>
            <a:r>
              <a:rPr lang="en-US" dirty="0" err="1"/>
              <a:t>eg</a:t>
            </a:r>
            <a:r>
              <a:rPr lang="en-US" dirty="0"/>
              <a:t> </a:t>
            </a:r>
            <a:r>
              <a:rPr lang="en-US" dirty="0" err="1"/>
              <a:t>OpenAPI</a:t>
            </a:r>
            <a:r>
              <a:rPr lang="en-US" dirty="0"/>
              <a:t> format). (for CLIs, use </a:t>
            </a:r>
            <a:r>
              <a:rPr lang="en-US" i="1" dirty="0" err="1"/>
              <a:t>argparse</a:t>
            </a:r>
            <a:r>
              <a:rPr lang="en-US" dirty="0"/>
              <a:t>)</a:t>
            </a:r>
          </a:p>
          <a:p>
            <a:pPr lvl="1"/>
            <a:r>
              <a:rPr lang="en-US" dirty="0"/>
              <a:t>Instructions maintained by hand </a:t>
            </a:r>
            <a:r>
              <a:rPr lang="en-US" dirty="0">
                <a:solidFill>
                  <a:srgbClr val="C00000"/>
                </a:solidFill>
              </a:rPr>
              <a:t>quickly become lies</a:t>
            </a:r>
          </a:p>
        </p:txBody>
      </p:sp>
      <p:sp>
        <p:nvSpPr>
          <p:cNvPr id="5" name="Rectangle 4">
            <a:extLst>
              <a:ext uri="{FF2B5EF4-FFF2-40B4-BE49-F238E27FC236}">
                <a16:creationId xmlns:a16="http://schemas.microsoft.com/office/drawing/2014/main" id="{515BE5B9-A4A3-CF29-A11E-9AF1C689E7C4}"/>
              </a:ext>
            </a:extLst>
          </p:cNvPr>
          <p:cNvSpPr/>
          <p:nvPr/>
        </p:nvSpPr>
        <p:spPr>
          <a:xfrm>
            <a:off x="0" y="6334780"/>
            <a:ext cx="12019548" cy="523220"/>
          </a:xfrm>
          <a:prstGeom prst="rect">
            <a:avLst/>
          </a:prstGeom>
        </p:spPr>
        <p:txBody>
          <a:bodyPr wrap="square">
            <a:spAutoFit/>
          </a:bodyPr>
          <a:lstStyle/>
          <a:p>
            <a:r>
              <a:rPr lang="en-US" sz="1400" dirty="0">
                <a:solidFill>
                  <a:schemeClr val="bg1">
                    <a:lumMod val="50000"/>
                  </a:schemeClr>
                </a:solidFill>
              </a:rPr>
              <a:t>Example GitHub actions file for Python tests: </a:t>
            </a:r>
            <a:r>
              <a:rPr lang="en-US" sz="1400" dirty="0">
                <a:hlinkClick r:id="rId2"/>
              </a:rPr>
              <a:t>https://github.com/abought/zorp/blob/develop/.github/workflows/pythonpackage.yml</a:t>
            </a:r>
            <a:r>
              <a:rPr lang="en-US" sz="1400" dirty="0"/>
              <a:t> </a:t>
            </a:r>
          </a:p>
          <a:p>
            <a:r>
              <a:rPr lang="en-US" sz="1400" dirty="0">
                <a:solidFill>
                  <a:schemeClr val="bg1">
                    <a:lumMod val="50000"/>
                  </a:schemeClr>
                </a:solidFill>
              </a:rPr>
              <a:t>Standard CLI tooling that auto-generates documentation:</a:t>
            </a:r>
            <a:r>
              <a:rPr lang="en-US" sz="1400" dirty="0"/>
              <a:t> </a:t>
            </a:r>
            <a:r>
              <a:rPr lang="en-US" sz="1400" dirty="0">
                <a:hlinkClick r:id="rId3"/>
              </a:rPr>
              <a:t>https://docs.python.org/3/library/argparse.html</a:t>
            </a:r>
            <a:r>
              <a:rPr lang="en-US" sz="1400" dirty="0"/>
              <a:t> </a:t>
            </a:r>
          </a:p>
        </p:txBody>
      </p:sp>
    </p:spTree>
    <p:extLst>
      <p:ext uri="{BB962C8B-B14F-4D97-AF65-F5344CB8AC3E}">
        <p14:creationId xmlns:p14="http://schemas.microsoft.com/office/powerpoint/2010/main" val="137370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11351-5DC6-C81B-BE9E-8DCA432CB61B}"/>
              </a:ext>
            </a:extLst>
          </p:cNvPr>
          <p:cNvSpPr>
            <a:spLocks noGrp="1"/>
          </p:cNvSpPr>
          <p:nvPr>
            <p:ph type="title"/>
          </p:nvPr>
        </p:nvSpPr>
        <p:spPr/>
        <p:txBody>
          <a:bodyPr/>
          <a:lstStyle/>
          <a:p>
            <a:r>
              <a:rPr lang="en-US" dirty="0"/>
              <a:t>Tell a </a:t>
            </a:r>
            <a:r>
              <a:rPr lang="en-US" dirty="0">
                <a:solidFill>
                  <a:schemeClr val="accent3">
                    <a:lumMod val="75000"/>
                  </a:schemeClr>
                </a:solidFill>
              </a:rPr>
              <a:t>story</a:t>
            </a:r>
          </a:p>
        </p:txBody>
      </p:sp>
      <p:sp>
        <p:nvSpPr>
          <p:cNvPr id="3" name="Content Placeholder 2">
            <a:extLst>
              <a:ext uri="{FF2B5EF4-FFF2-40B4-BE49-F238E27FC236}">
                <a16:creationId xmlns:a16="http://schemas.microsoft.com/office/drawing/2014/main" id="{85AA0822-24E6-03E4-3FEE-392C5D016B1D}"/>
              </a:ext>
            </a:extLst>
          </p:cNvPr>
          <p:cNvSpPr>
            <a:spLocks noGrp="1"/>
          </p:cNvSpPr>
          <p:nvPr>
            <p:ph idx="1"/>
          </p:nvPr>
        </p:nvSpPr>
        <p:spPr/>
        <p:txBody>
          <a:bodyPr/>
          <a:lstStyle/>
          <a:p>
            <a:r>
              <a:rPr lang="en-US" dirty="0"/>
              <a:t>Use example commands to provide an obvious starting point</a:t>
            </a:r>
          </a:p>
          <a:p>
            <a:r>
              <a:rPr lang="en-US" dirty="0"/>
              <a:t>Add value and remove distractions</a:t>
            </a:r>
          </a:p>
          <a:p>
            <a:pPr lvl="1"/>
            <a:r>
              <a:rPr lang="en-US" dirty="0"/>
              <a:t>Clean up dead code or unused files</a:t>
            </a:r>
          </a:p>
          <a:p>
            <a:pPr lvl="1"/>
            <a:r>
              <a:rPr lang="en-US" dirty="0"/>
              <a:t>Add example data (and file format docs)</a:t>
            </a:r>
          </a:p>
          <a:p>
            <a:r>
              <a:rPr lang="en-US" dirty="0"/>
              <a:t>Use source code comments to explain tricky bits</a:t>
            </a:r>
          </a:p>
          <a:p>
            <a:pPr lvl="1"/>
            <a:r>
              <a:rPr lang="en-US" dirty="0"/>
              <a:t>Add citations for unusual methods, or to </a:t>
            </a:r>
            <a:r>
              <a:rPr lang="en-US" dirty="0">
                <a:solidFill>
                  <a:schemeClr val="accent1">
                    <a:lumMod val="50000"/>
                  </a:schemeClr>
                </a:solidFill>
              </a:rPr>
              <a:t>explain how parameters were chosen</a:t>
            </a:r>
          </a:p>
        </p:txBody>
      </p:sp>
      <p:sp>
        <p:nvSpPr>
          <p:cNvPr id="4" name="Rectangle 3">
            <a:extLst>
              <a:ext uri="{FF2B5EF4-FFF2-40B4-BE49-F238E27FC236}">
                <a16:creationId xmlns:a16="http://schemas.microsoft.com/office/drawing/2014/main" id="{00ACB3BB-BA56-46A4-01E6-B94B63345E56}"/>
              </a:ext>
            </a:extLst>
          </p:cNvPr>
          <p:cNvSpPr/>
          <p:nvPr/>
        </p:nvSpPr>
        <p:spPr>
          <a:xfrm>
            <a:off x="0" y="6299129"/>
            <a:ext cx="7326351" cy="523220"/>
          </a:xfrm>
          <a:prstGeom prst="rect">
            <a:avLst/>
          </a:prstGeom>
        </p:spPr>
        <p:txBody>
          <a:bodyPr wrap="square">
            <a:spAutoFit/>
          </a:bodyPr>
          <a:lstStyle/>
          <a:p>
            <a:r>
              <a:rPr lang="en-US" sz="1400" dirty="0">
                <a:hlinkClick r:id="rId2"/>
              </a:rPr>
              <a:t>https://stackoverflow.blog/2021/12/23/best-practices-for-writing-code-comments/</a:t>
            </a:r>
            <a:r>
              <a:rPr lang="en-US" sz="1400" dirty="0"/>
              <a:t> </a:t>
            </a:r>
          </a:p>
          <a:p>
            <a:r>
              <a:rPr lang="en-US" sz="1400" dirty="0">
                <a:hlinkClick r:id="rId3"/>
              </a:rPr>
              <a:t>https://selftaughtcoders.com/how-to-quickly-and-effectively-read-other-peoples-code/</a:t>
            </a:r>
            <a:r>
              <a:rPr lang="en-US" sz="1400" dirty="0"/>
              <a:t> </a:t>
            </a:r>
          </a:p>
        </p:txBody>
      </p:sp>
      <p:sp>
        <p:nvSpPr>
          <p:cNvPr id="5" name="Rectangle 4">
            <a:extLst>
              <a:ext uri="{FF2B5EF4-FFF2-40B4-BE49-F238E27FC236}">
                <a16:creationId xmlns:a16="http://schemas.microsoft.com/office/drawing/2014/main" id="{C8CC1937-E7DF-419A-1B29-FABD8CE25DE8}"/>
              </a:ext>
            </a:extLst>
          </p:cNvPr>
          <p:cNvSpPr/>
          <p:nvPr/>
        </p:nvSpPr>
        <p:spPr>
          <a:xfrm>
            <a:off x="8128516" y="6110911"/>
            <a:ext cx="4063484" cy="738664"/>
          </a:xfrm>
          <a:prstGeom prst="rect">
            <a:avLst/>
          </a:prstGeom>
        </p:spPr>
        <p:txBody>
          <a:bodyPr wrap="none">
            <a:spAutoFit/>
          </a:bodyPr>
          <a:lstStyle/>
          <a:p>
            <a:pPr algn="r"/>
            <a:r>
              <a:rPr lang="en-US" sz="1400" dirty="0">
                <a:hlinkClick r:id="rId4"/>
              </a:rPr>
              <a:t>https://jupyter.org</a:t>
            </a:r>
            <a:r>
              <a:rPr lang="en-US" sz="1400" dirty="0"/>
              <a:t> </a:t>
            </a:r>
          </a:p>
          <a:p>
            <a:pPr algn="r"/>
            <a:r>
              <a:rPr lang="en-US" sz="1400" dirty="0">
                <a:hlinkClick r:id="rId5"/>
              </a:rPr>
              <a:t>https://rmarkdown.rstudio.com</a:t>
            </a:r>
            <a:r>
              <a:rPr lang="en-US" sz="1400" dirty="0"/>
              <a:t> </a:t>
            </a:r>
          </a:p>
          <a:p>
            <a:pPr algn="r"/>
            <a:r>
              <a:rPr lang="en-US" sz="1400" dirty="0">
                <a:hlinkClick r:id="rId6"/>
              </a:rPr>
              <a:t>https://en.wikipedia.org/wiki/Literate_programming</a:t>
            </a:r>
            <a:r>
              <a:rPr lang="en-US" sz="1400" dirty="0"/>
              <a:t> </a:t>
            </a:r>
          </a:p>
        </p:txBody>
      </p:sp>
      <p:pic>
        <p:nvPicPr>
          <p:cNvPr id="7" name="Picture 6" descr="The stories La tells....: Tell Me A Story Day....plus a ...">
            <a:extLst>
              <a:ext uri="{FF2B5EF4-FFF2-40B4-BE49-F238E27FC236}">
                <a16:creationId xmlns:a16="http://schemas.microsoft.com/office/drawing/2014/main" id="{23B0DEBD-819D-CC4A-7AC6-8C64CF0FF702}"/>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0572997" y="350539"/>
            <a:ext cx="1270000" cy="1263650"/>
          </a:xfrm>
          <a:prstGeom prst="rect">
            <a:avLst/>
          </a:prstGeom>
        </p:spPr>
      </p:pic>
    </p:spTree>
    <p:extLst>
      <p:ext uri="{BB962C8B-B14F-4D97-AF65-F5344CB8AC3E}">
        <p14:creationId xmlns:p14="http://schemas.microsoft.com/office/powerpoint/2010/main" val="4127563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8B929D-11D5-3B1B-DC0B-C7C4C6A2C21C}"/>
              </a:ext>
            </a:extLst>
          </p:cNvPr>
          <p:cNvSpPr/>
          <p:nvPr/>
        </p:nvSpPr>
        <p:spPr>
          <a:xfrm>
            <a:off x="0" y="6550223"/>
            <a:ext cx="12192000" cy="307777"/>
          </a:xfrm>
          <a:prstGeom prst="rect">
            <a:avLst/>
          </a:prstGeom>
        </p:spPr>
        <p:txBody>
          <a:bodyPr wrap="square">
            <a:spAutoFit/>
          </a:bodyPr>
          <a:lstStyle/>
          <a:p>
            <a:r>
              <a:rPr lang="en-US" sz="1400" dirty="0">
                <a:hlinkClick r:id="rId2"/>
              </a:rPr>
              <a:t>https://en.wikipedia.org/wiki/Fast_inverse_square_root#Overview_of_the_code</a:t>
            </a:r>
            <a:r>
              <a:rPr lang="en-US" sz="1400" dirty="0"/>
              <a:t> </a:t>
            </a:r>
          </a:p>
        </p:txBody>
      </p:sp>
      <p:grpSp>
        <p:nvGrpSpPr>
          <p:cNvPr id="10" name="Group 9">
            <a:extLst>
              <a:ext uri="{FF2B5EF4-FFF2-40B4-BE49-F238E27FC236}">
                <a16:creationId xmlns:a16="http://schemas.microsoft.com/office/drawing/2014/main" id="{615717DA-A579-7B5F-7FFD-B19579E8C563}"/>
              </a:ext>
            </a:extLst>
          </p:cNvPr>
          <p:cNvGrpSpPr/>
          <p:nvPr/>
        </p:nvGrpSpPr>
        <p:grpSpPr>
          <a:xfrm>
            <a:off x="241177" y="605481"/>
            <a:ext cx="11709646" cy="4919360"/>
            <a:chOff x="241177" y="605481"/>
            <a:chExt cx="11709646" cy="4919360"/>
          </a:xfrm>
        </p:grpSpPr>
        <p:pic>
          <p:nvPicPr>
            <p:cNvPr id="8" name="Picture 7">
              <a:extLst>
                <a:ext uri="{FF2B5EF4-FFF2-40B4-BE49-F238E27FC236}">
                  <a16:creationId xmlns:a16="http://schemas.microsoft.com/office/drawing/2014/main" id="{5357EB31-22FF-159B-55C2-0CFC5CFF9229}"/>
                </a:ext>
              </a:extLst>
            </p:cNvPr>
            <p:cNvPicPr>
              <a:picLocks noChangeAspect="1"/>
            </p:cNvPicPr>
            <p:nvPr/>
          </p:nvPicPr>
          <p:blipFill rotWithShape="1">
            <a:blip r:embed="rId3"/>
            <a:srcRect t="20813"/>
            <a:stretch/>
          </p:blipFill>
          <p:spPr>
            <a:xfrm>
              <a:off x="241177" y="605481"/>
              <a:ext cx="11709646" cy="4919360"/>
            </a:xfrm>
            <a:prstGeom prst="rect">
              <a:avLst/>
            </a:prstGeom>
          </p:spPr>
        </p:pic>
        <p:sp>
          <p:nvSpPr>
            <p:cNvPr id="9" name="TextBox 8">
              <a:extLst>
                <a:ext uri="{FF2B5EF4-FFF2-40B4-BE49-F238E27FC236}">
                  <a16:creationId xmlns:a16="http://schemas.microsoft.com/office/drawing/2014/main" id="{5628F3D6-46BA-B7FF-7281-FE77A4C88634}"/>
                </a:ext>
              </a:extLst>
            </p:cNvPr>
            <p:cNvSpPr txBox="1"/>
            <p:nvPr/>
          </p:nvSpPr>
          <p:spPr>
            <a:xfrm>
              <a:off x="8068961" y="3367215"/>
              <a:ext cx="531343" cy="278028"/>
            </a:xfrm>
            <a:prstGeom prst="rect">
              <a:avLst/>
            </a:prstGeom>
            <a:solidFill>
              <a:schemeClr val="tx1"/>
            </a:solidFill>
            <a:ln>
              <a:solidFill>
                <a:schemeClr val="tx1">
                  <a:lumMod val="95000"/>
                  <a:lumOff val="5000"/>
                </a:schemeClr>
              </a:solidFill>
            </a:ln>
          </p:spPr>
          <p:txBody>
            <a:bodyPr wrap="square" rtlCol="0">
              <a:spAutoFit/>
            </a:bodyPr>
            <a:lstStyle/>
            <a:p>
              <a:r>
                <a:rPr lang="en-US" sz="1200" dirty="0">
                  <a:solidFill>
                    <a:schemeClr val="bg1"/>
                  </a:solidFill>
                </a:rPr>
                <a:t>!@#$</a:t>
              </a:r>
            </a:p>
          </p:txBody>
        </p:sp>
      </p:grpSp>
    </p:spTree>
    <p:extLst>
      <p:ext uri="{BB962C8B-B14F-4D97-AF65-F5344CB8AC3E}">
        <p14:creationId xmlns:p14="http://schemas.microsoft.com/office/powerpoint/2010/main" val="746931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3BEE42-3E57-1A8A-C480-F0C015513AFE}"/>
              </a:ext>
            </a:extLst>
          </p:cNvPr>
          <p:cNvSpPr/>
          <p:nvPr/>
        </p:nvSpPr>
        <p:spPr>
          <a:xfrm>
            <a:off x="0" y="6334780"/>
            <a:ext cx="4894673" cy="523220"/>
          </a:xfrm>
          <a:prstGeom prst="rect">
            <a:avLst/>
          </a:prstGeom>
        </p:spPr>
        <p:txBody>
          <a:bodyPr wrap="none">
            <a:spAutoFit/>
          </a:bodyPr>
          <a:lstStyle/>
          <a:p>
            <a:r>
              <a:rPr lang="en-US" sz="1400" dirty="0">
                <a:hlinkClick r:id="rId2"/>
              </a:rPr>
              <a:t>https://samtools.github.io/hts-specs/VCFv4.3.pdf</a:t>
            </a:r>
            <a:endParaRPr lang="en-US" sz="1400" dirty="0"/>
          </a:p>
          <a:p>
            <a:r>
              <a:rPr lang="en-US" sz="1400" dirty="0">
                <a:hlinkClick r:id="rId3"/>
              </a:rPr>
              <a:t>http://csg.sph.umich.edu/abecasis/merlin/tour/input_files.html</a:t>
            </a:r>
            <a:r>
              <a:rPr lang="en-US" sz="1400" dirty="0"/>
              <a:t>  </a:t>
            </a:r>
          </a:p>
        </p:txBody>
      </p:sp>
      <p:pic>
        <p:nvPicPr>
          <p:cNvPr id="4" name="Picture 3">
            <a:extLst>
              <a:ext uri="{FF2B5EF4-FFF2-40B4-BE49-F238E27FC236}">
                <a16:creationId xmlns:a16="http://schemas.microsoft.com/office/drawing/2014/main" id="{73BCB213-0E8F-CA48-80C5-7C23B6D21CF9}"/>
              </a:ext>
            </a:extLst>
          </p:cNvPr>
          <p:cNvPicPr>
            <a:picLocks noChangeAspect="1"/>
          </p:cNvPicPr>
          <p:nvPr/>
        </p:nvPicPr>
        <p:blipFill>
          <a:blip r:embed="rId4"/>
          <a:stretch>
            <a:fillRect/>
          </a:stretch>
        </p:blipFill>
        <p:spPr>
          <a:xfrm>
            <a:off x="838200" y="3465039"/>
            <a:ext cx="10350843" cy="2314589"/>
          </a:xfrm>
          <a:prstGeom prst="rect">
            <a:avLst/>
          </a:prstGeom>
        </p:spPr>
      </p:pic>
      <p:pic>
        <p:nvPicPr>
          <p:cNvPr id="6" name="Picture 5">
            <a:extLst>
              <a:ext uri="{FF2B5EF4-FFF2-40B4-BE49-F238E27FC236}">
                <a16:creationId xmlns:a16="http://schemas.microsoft.com/office/drawing/2014/main" id="{9861CD40-E616-6683-B188-D2ECA037B02B}"/>
              </a:ext>
            </a:extLst>
          </p:cNvPr>
          <p:cNvPicPr>
            <a:picLocks noChangeAspect="1"/>
          </p:cNvPicPr>
          <p:nvPr/>
        </p:nvPicPr>
        <p:blipFill>
          <a:blip r:embed="rId5"/>
          <a:stretch>
            <a:fillRect/>
          </a:stretch>
        </p:blipFill>
        <p:spPr>
          <a:xfrm>
            <a:off x="405799" y="1598886"/>
            <a:ext cx="8065701" cy="1311002"/>
          </a:xfrm>
          <a:prstGeom prst="rect">
            <a:avLst/>
          </a:prstGeom>
        </p:spPr>
      </p:pic>
      <p:sp>
        <p:nvSpPr>
          <p:cNvPr id="7" name="Title 6">
            <a:extLst>
              <a:ext uri="{FF2B5EF4-FFF2-40B4-BE49-F238E27FC236}">
                <a16:creationId xmlns:a16="http://schemas.microsoft.com/office/drawing/2014/main" id="{02203A71-F9DF-DB45-AF10-02B92DD49EDD}"/>
              </a:ext>
            </a:extLst>
          </p:cNvPr>
          <p:cNvSpPr>
            <a:spLocks noGrp="1"/>
          </p:cNvSpPr>
          <p:nvPr>
            <p:ph type="title"/>
          </p:nvPr>
        </p:nvSpPr>
        <p:spPr/>
        <p:txBody>
          <a:bodyPr/>
          <a:lstStyle/>
          <a:p>
            <a:r>
              <a:rPr lang="en-US" dirty="0"/>
              <a:t>File formats: Open to </a:t>
            </a:r>
            <a:r>
              <a:rPr lang="en-US" dirty="0">
                <a:solidFill>
                  <a:schemeClr val="accent6">
                    <a:lumMod val="75000"/>
                  </a:schemeClr>
                </a:solidFill>
              </a:rPr>
              <a:t>interpretation</a:t>
            </a:r>
          </a:p>
        </p:txBody>
      </p:sp>
      <p:pic>
        <p:nvPicPr>
          <p:cNvPr id="9" name="Picture 8">
            <a:extLst>
              <a:ext uri="{FF2B5EF4-FFF2-40B4-BE49-F238E27FC236}">
                <a16:creationId xmlns:a16="http://schemas.microsoft.com/office/drawing/2014/main" id="{77391CF6-2383-F890-F6AA-D0D01C3B40B7}"/>
              </a:ext>
            </a:extLst>
          </p:cNvPr>
          <p:cNvPicPr>
            <a:picLocks noChangeAspect="1"/>
          </p:cNvPicPr>
          <p:nvPr/>
        </p:nvPicPr>
        <p:blipFill>
          <a:blip r:embed="rId6"/>
          <a:stretch>
            <a:fillRect/>
          </a:stretch>
        </p:blipFill>
        <p:spPr>
          <a:xfrm>
            <a:off x="6096000" y="1698899"/>
            <a:ext cx="5321300" cy="2451100"/>
          </a:xfrm>
          <a:prstGeom prst="rect">
            <a:avLst/>
          </a:prstGeom>
        </p:spPr>
      </p:pic>
    </p:spTree>
    <p:extLst>
      <p:ext uri="{BB962C8B-B14F-4D97-AF65-F5344CB8AC3E}">
        <p14:creationId xmlns:p14="http://schemas.microsoft.com/office/powerpoint/2010/main" val="465046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DD035-0CD3-7E4F-A502-40B16D2CDBA6}"/>
              </a:ext>
            </a:extLst>
          </p:cNvPr>
          <p:cNvSpPr>
            <a:spLocks noGrp="1"/>
          </p:cNvSpPr>
          <p:nvPr>
            <p:ph type="title"/>
          </p:nvPr>
        </p:nvSpPr>
        <p:spPr/>
        <p:txBody>
          <a:bodyPr/>
          <a:lstStyle/>
          <a:p>
            <a:r>
              <a:rPr lang="en-US" dirty="0"/>
              <a:t>Externalizing ownership</a:t>
            </a:r>
          </a:p>
        </p:txBody>
      </p:sp>
      <p:sp>
        <p:nvSpPr>
          <p:cNvPr id="3" name="Content Placeholder 2">
            <a:extLst>
              <a:ext uri="{FF2B5EF4-FFF2-40B4-BE49-F238E27FC236}">
                <a16:creationId xmlns:a16="http://schemas.microsoft.com/office/drawing/2014/main" id="{6525B00F-26B3-E449-A0D0-7E7229CBA893}"/>
              </a:ext>
            </a:extLst>
          </p:cNvPr>
          <p:cNvSpPr>
            <a:spLocks noGrp="1"/>
          </p:cNvSpPr>
          <p:nvPr>
            <p:ph idx="1"/>
          </p:nvPr>
        </p:nvSpPr>
        <p:spPr/>
        <p:txBody>
          <a:bodyPr/>
          <a:lstStyle/>
          <a:p>
            <a:r>
              <a:rPr lang="en-US" dirty="0"/>
              <a:t>All </a:t>
            </a:r>
            <a:r>
              <a:rPr lang="en-US" dirty="0">
                <a:solidFill>
                  <a:schemeClr val="accent4">
                    <a:lumMod val="75000"/>
                  </a:schemeClr>
                </a:solidFill>
              </a:rPr>
              <a:t>resources should be owned by the project</a:t>
            </a:r>
            <a:r>
              <a:rPr lang="en-US" dirty="0"/>
              <a:t>, not one person</a:t>
            </a:r>
          </a:p>
          <a:p>
            <a:pPr lvl="1"/>
            <a:r>
              <a:rPr lang="en-US" dirty="0"/>
              <a:t>Mailing lists, Google Drive shared folders, domain names, </a:t>
            </a:r>
            <a:r>
              <a:rPr lang="en-US" dirty="0" err="1"/>
              <a:t>etc</a:t>
            </a:r>
            <a:endParaRPr lang="en-US" dirty="0"/>
          </a:p>
          <a:p>
            <a:pPr lvl="1"/>
            <a:r>
              <a:rPr lang="en-US" dirty="0"/>
              <a:t>Key notes (including handoff documents) </a:t>
            </a:r>
            <a:r>
              <a:rPr lang="en-US" b="1" dirty="0"/>
              <a:t>should not </a:t>
            </a:r>
            <a:r>
              <a:rPr lang="en-US" dirty="0"/>
              <a:t>live in email, and test datasets should not live only in your user directory on a private project node</a:t>
            </a:r>
          </a:p>
          <a:p>
            <a:pPr lvl="1"/>
            <a:r>
              <a:rPr lang="en-US" dirty="0"/>
              <a:t>Inventory the services you depend on, and give someone access</a:t>
            </a:r>
          </a:p>
          <a:p>
            <a:r>
              <a:rPr lang="en-US" dirty="0"/>
              <a:t>Handoff documents are not written for the author. Have a friend try to use the instructions without your help</a:t>
            </a:r>
            <a:r>
              <a:rPr lang="en-US" baseline="30000" dirty="0"/>
              <a:t>*</a:t>
            </a:r>
          </a:p>
        </p:txBody>
      </p:sp>
      <p:sp>
        <p:nvSpPr>
          <p:cNvPr id="4" name="TextBox 3">
            <a:extLst>
              <a:ext uri="{FF2B5EF4-FFF2-40B4-BE49-F238E27FC236}">
                <a16:creationId xmlns:a16="http://schemas.microsoft.com/office/drawing/2014/main" id="{A150FAFE-7211-7545-7390-6A56CABA3854}"/>
              </a:ext>
            </a:extLst>
          </p:cNvPr>
          <p:cNvSpPr txBox="1"/>
          <p:nvPr/>
        </p:nvSpPr>
        <p:spPr>
          <a:xfrm>
            <a:off x="15240" y="6550223"/>
            <a:ext cx="3567195" cy="307777"/>
          </a:xfrm>
          <a:prstGeom prst="rect">
            <a:avLst/>
          </a:prstGeom>
          <a:noFill/>
        </p:spPr>
        <p:txBody>
          <a:bodyPr wrap="none" rtlCol="0">
            <a:spAutoFit/>
          </a:bodyPr>
          <a:lstStyle/>
          <a:p>
            <a:r>
              <a:rPr lang="en-US" sz="1400" dirty="0">
                <a:solidFill>
                  <a:schemeClr val="bg1">
                    <a:lumMod val="50000"/>
                  </a:schemeClr>
                </a:solidFill>
              </a:rPr>
              <a:t>* Then take your friend to lunch and apologize</a:t>
            </a:r>
          </a:p>
        </p:txBody>
      </p:sp>
      <p:pic>
        <p:nvPicPr>
          <p:cNvPr id="1026" name="Picture 2" descr="How to externalize your thoughts - DigitalProductCraft">
            <a:extLst>
              <a:ext uri="{FF2B5EF4-FFF2-40B4-BE49-F238E27FC236}">
                <a16:creationId xmlns:a16="http://schemas.microsoft.com/office/drawing/2014/main" id="{CB2F2628-DFD3-523A-D162-1127359C0A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3982" y="4598814"/>
            <a:ext cx="3684270" cy="210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138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0FD26-81EF-3B4A-A8EE-8C75221DB40A}"/>
              </a:ext>
            </a:extLst>
          </p:cNvPr>
          <p:cNvSpPr>
            <a:spLocks noGrp="1"/>
          </p:cNvSpPr>
          <p:nvPr>
            <p:ph type="title"/>
          </p:nvPr>
        </p:nvSpPr>
        <p:spPr/>
        <p:txBody>
          <a:bodyPr/>
          <a:lstStyle/>
          <a:p>
            <a:r>
              <a:rPr lang="en-US" dirty="0"/>
              <a:t>Maintenance mode</a:t>
            </a:r>
          </a:p>
        </p:txBody>
      </p:sp>
      <p:sp>
        <p:nvSpPr>
          <p:cNvPr id="3" name="Text Placeholder 2">
            <a:extLst>
              <a:ext uri="{FF2B5EF4-FFF2-40B4-BE49-F238E27FC236}">
                <a16:creationId xmlns:a16="http://schemas.microsoft.com/office/drawing/2014/main" id="{8EC44BD4-9C14-6B4D-ABEB-14E11266F90E}"/>
              </a:ext>
            </a:extLst>
          </p:cNvPr>
          <p:cNvSpPr>
            <a:spLocks noGrp="1"/>
          </p:cNvSpPr>
          <p:nvPr>
            <p:ph type="body" idx="1"/>
          </p:nvPr>
        </p:nvSpPr>
        <p:spPr/>
        <p:txBody>
          <a:bodyPr/>
          <a:lstStyle/>
          <a:p>
            <a:r>
              <a:rPr lang="en-US" dirty="0"/>
              <a:t>Minor bugfixes and keeping the lights on</a:t>
            </a:r>
          </a:p>
        </p:txBody>
      </p:sp>
    </p:spTree>
    <p:extLst>
      <p:ext uri="{BB962C8B-B14F-4D97-AF65-F5344CB8AC3E}">
        <p14:creationId xmlns:p14="http://schemas.microsoft.com/office/powerpoint/2010/main" val="315761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D08E6-8369-6041-817D-898A25F6A530}"/>
              </a:ext>
            </a:extLst>
          </p:cNvPr>
          <p:cNvSpPr>
            <a:spLocks noGrp="1"/>
          </p:cNvSpPr>
          <p:nvPr>
            <p:ph type="title"/>
          </p:nvPr>
        </p:nvSpPr>
        <p:spPr/>
        <p:txBody>
          <a:bodyPr/>
          <a:lstStyle/>
          <a:p>
            <a:r>
              <a:rPr lang="en-US" dirty="0"/>
              <a:t>Know how to find things</a:t>
            </a:r>
          </a:p>
        </p:txBody>
      </p:sp>
      <p:sp>
        <p:nvSpPr>
          <p:cNvPr id="3" name="Content Placeholder 2">
            <a:extLst>
              <a:ext uri="{FF2B5EF4-FFF2-40B4-BE49-F238E27FC236}">
                <a16:creationId xmlns:a16="http://schemas.microsoft.com/office/drawing/2014/main" id="{EA263F35-8B40-7C46-9604-F83C41E41941}"/>
              </a:ext>
            </a:extLst>
          </p:cNvPr>
          <p:cNvSpPr>
            <a:spLocks noGrp="1"/>
          </p:cNvSpPr>
          <p:nvPr>
            <p:ph idx="1"/>
          </p:nvPr>
        </p:nvSpPr>
        <p:spPr/>
        <p:txBody>
          <a:bodyPr/>
          <a:lstStyle/>
          <a:p>
            <a:r>
              <a:rPr lang="en-US" dirty="0"/>
              <a:t>Check your service inventory</a:t>
            </a:r>
          </a:p>
          <a:p>
            <a:pPr lvl="1"/>
            <a:r>
              <a:rPr lang="en-US" dirty="0"/>
              <a:t>Know how to find critical code, data, and infrastructure</a:t>
            </a:r>
          </a:p>
          <a:p>
            <a:pPr lvl="1"/>
            <a:r>
              <a:rPr lang="en-US" dirty="0"/>
              <a:t>Be able to interpret intent </a:t>
            </a:r>
            <a:r>
              <a:rPr lang="en-US" sz="2000" dirty="0">
                <a:solidFill>
                  <a:schemeClr val="bg1">
                    <a:lumMod val="50000"/>
                  </a:schemeClr>
                </a:solidFill>
              </a:rPr>
              <a:t>(“what is column 11 in this file? It seems important”)</a:t>
            </a:r>
          </a:p>
          <a:p>
            <a:r>
              <a:rPr lang="en-US" dirty="0"/>
              <a:t>Reference key points of contact</a:t>
            </a:r>
          </a:p>
          <a:p>
            <a:pPr lvl="1"/>
            <a:r>
              <a:rPr lang="en-US" dirty="0"/>
              <a:t>If key resources are restricted, who can give you access?</a:t>
            </a:r>
          </a:p>
          <a:p>
            <a:pPr lvl="1"/>
            <a:r>
              <a:rPr lang="en-US" dirty="0"/>
              <a:t>Are there special requirements (like IRB)?</a:t>
            </a:r>
          </a:p>
          <a:p>
            <a:r>
              <a:rPr lang="en-US" dirty="0">
                <a:solidFill>
                  <a:srgbClr val="C00000"/>
                </a:solidFill>
              </a:rPr>
              <a:t>Write stuff down while you still remember it!</a:t>
            </a:r>
          </a:p>
        </p:txBody>
      </p:sp>
      <p:pic>
        <p:nvPicPr>
          <p:cNvPr id="8" name="Picture 7" descr="keys PNG image">
            <a:extLst>
              <a:ext uri="{FF2B5EF4-FFF2-40B4-BE49-F238E27FC236}">
                <a16:creationId xmlns:a16="http://schemas.microsoft.com/office/drawing/2014/main" id="{C505E3E5-BD8C-E8D1-D72E-146A13F7857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694677" y="5139160"/>
            <a:ext cx="2218083" cy="1458410"/>
          </a:xfrm>
          <a:prstGeom prst="rect">
            <a:avLst/>
          </a:prstGeom>
        </p:spPr>
      </p:pic>
    </p:spTree>
    <p:extLst>
      <p:ext uri="{BB962C8B-B14F-4D97-AF65-F5344CB8AC3E}">
        <p14:creationId xmlns:p14="http://schemas.microsoft.com/office/powerpoint/2010/main" val="1486147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B472-6980-DD43-A7D9-EC6E4A5EFB77}"/>
              </a:ext>
            </a:extLst>
          </p:cNvPr>
          <p:cNvSpPr>
            <a:spLocks noGrp="1"/>
          </p:cNvSpPr>
          <p:nvPr>
            <p:ph type="title"/>
          </p:nvPr>
        </p:nvSpPr>
        <p:spPr/>
        <p:txBody>
          <a:bodyPr/>
          <a:lstStyle/>
          <a:p>
            <a:r>
              <a:rPr lang="en-US" dirty="0">
                <a:solidFill>
                  <a:schemeClr val="accent1"/>
                </a:solidFill>
              </a:rPr>
              <a:t>Things will break</a:t>
            </a:r>
            <a:r>
              <a:rPr lang="en-US" dirty="0"/>
              <a:t> when left alone</a:t>
            </a:r>
          </a:p>
        </p:txBody>
      </p:sp>
      <p:sp>
        <p:nvSpPr>
          <p:cNvPr id="3" name="Content Placeholder 2">
            <a:extLst>
              <a:ext uri="{FF2B5EF4-FFF2-40B4-BE49-F238E27FC236}">
                <a16:creationId xmlns:a16="http://schemas.microsoft.com/office/drawing/2014/main" id="{B2C78AD5-6625-E44D-A3F3-681E01288B11}"/>
              </a:ext>
            </a:extLst>
          </p:cNvPr>
          <p:cNvSpPr>
            <a:spLocks noGrp="1"/>
          </p:cNvSpPr>
          <p:nvPr>
            <p:ph idx="1"/>
          </p:nvPr>
        </p:nvSpPr>
        <p:spPr/>
        <p:txBody>
          <a:bodyPr/>
          <a:lstStyle/>
          <a:p>
            <a:r>
              <a:rPr lang="en-US" dirty="0"/>
              <a:t>Command line tools</a:t>
            </a:r>
          </a:p>
          <a:p>
            <a:pPr lvl="1"/>
            <a:r>
              <a:rPr lang="en-US" dirty="0"/>
              <a:t>Dependencies may change; pin versions you depend on</a:t>
            </a:r>
          </a:p>
          <a:p>
            <a:pPr lvl="1"/>
            <a:r>
              <a:rPr lang="en-US" dirty="0"/>
              <a:t>Data standards may change, or FTP sites may vanish- capture sample input</a:t>
            </a:r>
          </a:p>
          <a:p>
            <a:r>
              <a:rPr lang="en-US" dirty="0"/>
              <a:t>Web servers</a:t>
            </a:r>
          </a:p>
          <a:p>
            <a:pPr lvl="1"/>
            <a:r>
              <a:rPr lang="en-US" dirty="0"/>
              <a:t>Security updates must be installed, which could change how things work</a:t>
            </a:r>
          </a:p>
          <a:p>
            <a:pPr lvl="1"/>
            <a:r>
              <a:rPr lang="en-US" dirty="0"/>
              <a:t>Third party services may change or be turned off</a:t>
            </a:r>
          </a:p>
          <a:p>
            <a:pPr lvl="1"/>
            <a:r>
              <a:rPr lang="en-US" dirty="0"/>
              <a:t>Have a clear plan to validate new releases/ security updates</a:t>
            </a:r>
          </a:p>
          <a:p>
            <a:r>
              <a:rPr lang="en-US" dirty="0">
                <a:solidFill>
                  <a:schemeClr val="accent4">
                    <a:lumMod val="50000"/>
                  </a:schemeClr>
                </a:solidFill>
              </a:rPr>
              <a:t>Automate</a:t>
            </a:r>
            <a:r>
              <a:rPr lang="en-US" dirty="0"/>
              <a:t> as much as possible</a:t>
            </a:r>
          </a:p>
        </p:txBody>
      </p:sp>
      <p:sp>
        <p:nvSpPr>
          <p:cNvPr id="4" name="Rectangle 3">
            <a:extLst>
              <a:ext uri="{FF2B5EF4-FFF2-40B4-BE49-F238E27FC236}">
                <a16:creationId xmlns:a16="http://schemas.microsoft.com/office/drawing/2014/main" id="{9E0BF589-634F-4943-9536-1871236C148C}"/>
              </a:ext>
            </a:extLst>
          </p:cNvPr>
          <p:cNvSpPr/>
          <p:nvPr/>
        </p:nvSpPr>
        <p:spPr>
          <a:xfrm>
            <a:off x="0" y="6550223"/>
            <a:ext cx="7983083" cy="307777"/>
          </a:xfrm>
          <a:prstGeom prst="rect">
            <a:avLst/>
          </a:prstGeom>
        </p:spPr>
        <p:txBody>
          <a:bodyPr wrap="none">
            <a:spAutoFit/>
          </a:bodyPr>
          <a:lstStyle/>
          <a:p>
            <a:r>
              <a:rPr lang="en-US" sz="1400" dirty="0"/>
              <a:t>“Data Sharing and Management Snafu in 3 short acts” -</a:t>
            </a:r>
            <a:r>
              <a:rPr lang="en-US" sz="1400" b="1" dirty="0"/>
              <a:t> </a:t>
            </a:r>
            <a:r>
              <a:rPr lang="en-US" sz="1400" dirty="0">
                <a:hlinkClick r:id="rId3"/>
              </a:rPr>
              <a:t>https://www.youtube.com/watch?v=66oNv_DJuPc</a:t>
            </a:r>
            <a:r>
              <a:rPr lang="en-US" sz="1400" dirty="0"/>
              <a:t> </a:t>
            </a:r>
          </a:p>
        </p:txBody>
      </p:sp>
      <p:pic>
        <p:nvPicPr>
          <p:cNvPr id="12" name="Picture 11" descr="Dry cracks in land under cloudy sky">
            <a:extLst>
              <a:ext uri="{FF2B5EF4-FFF2-40B4-BE49-F238E27FC236}">
                <a16:creationId xmlns:a16="http://schemas.microsoft.com/office/drawing/2014/main" id="{9C878664-DEF5-E23C-790C-FAD27C289DC5}"/>
              </a:ext>
            </a:extLst>
          </p:cNvPr>
          <p:cNvPicPr>
            <a:picLocks noChangeAspect="1"/>
          </p:cNvPicPr>
          <p:nvPr/>
        </p:nvPicPr>
        <p:blipFill>
          <a:blip r:embed="rId4"/>
          <a:stretch>
            <a:fillRect/>
          </a:stretch>
        </p:blipFill>
        <p:spPr>
          <a:xfrm>
            <a:off x="8921036" y="57875"/>
            <a:ext cx="3213089" cy="2143125"/>
          </a:xfrm>
          <a:prstGeom prst="rect">
            <a:avLst/>
          </a:prstGeom>
        </p:spPr>
      </p:pic>
    </p:spTree>
    <p:extLst>
      <p:ext uri="{BB962C8B-B14F-4D97-AF65-F5344CB8AC3E}">
        <p14:creationId xmlns:p14="http://schemas.microsoft.com/office/powerpoint/2010/main" val="2971548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69DF9-45F1-B846-AD48-8151F0149F00}"/>
              </a:ext>
            </a:extLst>
          </p:cNvPr>
          <p:cNvSpPr>
            <a:spLocks noGrp="1"/>
          </p:cNvSpPr>
          <p:nvPr>
            <p:ph type="title"/>
          </p:nvPr>
        </p:nvSpPr>
        <p:spPr/>
        <p:txBody>
          <a:bodyPr/>
          <a:lstStyle/>
          <a:p>
            <a:r>
              <a:rPr lang="en-US" dirty="0"/>
              <a:t>Know </a:t>
            </a:r>
            <a:r>
              <a:rPr lang="en-US" dirty="0">
                <a:solidFill>
                  <a:schemeClr val="accent3">
                    <a:lumMod val="50000"/>
                  </a:schemeClr>
                </a:solidFill>
              </a:rPr>
              <a:t>when to pay attention</a:t>
            </a:r>
          </a:p>
        </p:txBody>
      </p:sp>
      <p:sp>
        <p:nvSpPr>
          <p:cNvPr id="3" name="Content Placeholder 2">
            <a:extLst>
              <a:ext uri="{FF2B5EF4-FFF2-40B4-BE49-F238E27FC236}">
                <a16:creationId xmlns:a16="http://schemas.microsoft.com/office/drawing/2014/main" id="{A27E1750-4E9F-324C-8C24-0A28C62106BB}"/>
              </a:ext>
            </a:extLst>
          </p:cNvPr>
          <p:cNvSpPr>
            <a:spLocks noGrp="1"/>
          </p:cNvSpPr>
          <p:nvPr>
            <p:ph idx="1"/>
          </p:nvPr>
        </p:nvSpPr>
        <p:spPr/>
        <p:txBody>
          <a:bodyPr/>
          <a:lstStyle/>
          <a:p>
            <a:r>
              <a:rPr lang="en-US" dirty="0"/>
              <a:t>Set clear priorities based on usage (“paper actively under review” vs “people only visit for nostalgia”)</a:t>
            </a:r>
          </a:p>
          <a:p>
            <a:r>
              <a:rPr lang="en-US" dirty="0"/>
              <a:t>Automated alerts tell you when something needs to be done</a:t>
            </a:r>
          </a:p>
          <a:p>
            <a:pPr lvl="1"/>
            <a:r>
              <a:rPr lang="en-US" dirty="0"/>
              <a:t>Some CSG machines have Nagios email alerts </a:t>
            </a:r>
            <a:r>
              <a:rPr lang="en-US" sz="2000" dirty="0">
                <a:solidFill>
                  <a:schemeClr val="bg1">
                    <a:lumMod val="50000"/>
                  </a:schemeClr>
                </a:solidFill>
              </a:rPr>
              <a:t>(examples: memory, disk usage, expired SSL certs, network issues, whether key processes are running)</a:t>
            </a:r>
          </a:p>
          <a:p>
            <a:pPr lvl="1"/>
            <a:r>
              <a:rPr lang="en-US" dirty="0"/>
              <a:t>Do not rely on users to report downtime. They rarely report bugs.</a:t>
            </a:r>
          </a:p>
          <a:p>
            <a:r>
              <a:rPr lang="en-US" dirty="0"/>
              <a:t>Mailing lists and public bug trackers let users reach “the project” regardless of who is currently responsible</a:t>
            </a:r>
          </a:p>
        </p:txBody>
      </p:sp>
      <p:pic>
        <p:nvPicPr>
          <p:cNvPr id="3074" name="Picture 2" descr="Nagios">
            <a:extLst>
              <a:ext uri="{FF2B5EF4-FFF2-40B4-BE49-F238E27FC236}">
                <a16:creationId xmlns:a16="http://schemas.microsoft.com/office/drawing/2014/main" id="{2037F9D0-206C-B9F9-1B4B-8A68E8DC1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926" y="6396619"/>
            <a:ext cx="1553419" cy="3708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AC71DFF-3370-296F-7306-C84F92AA584D}"/>
              </a:ext>
            </a:extLst>
          </p:cNvPr>
          <p:cNvPicPr>
            <a:picLocks noChangeAspect="1"/>
          </p:cNvPicPr>
          <p:nvPr/>
        </p:nvPicPr>
        <p:blipFill>
          <a:blip r:embed="rId4"/>
          <a:stretch>
            <a:fillRect/>
          </a:stretch>
        </p:blipFill>
        <p:spPr>
          <a:xfrm>
            <a:off x="1975413" y="6335645"/>
            <a:ext cx="1755815" cy="522355"/>
          </a:xfrm>
          <a:prstGeom prst="rect">
            <a:avLst/>
          </a:prstGeom>
        </p:spPr>
      </p:pic>
      <p:pic>
        <p:nvPicPr>
          <p:cNvPr id="3076" name="Picture 4">
            <a:extLst>
              <a:ext uri="{FF2B5EF4-FFF2-40B4-BE49-F238E27FC236}">
                <a16:creationId xmlns:a16="http://schemas.microsoft.com/office/drawing/2014/main" id="{8E415564-6E15-C8B0-883D-0CE7A4D0D4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8630" y="499904"/>
            <a:ext cx="924932" cy="9249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itHub Logos and Usage · GitHub">
            <a:extLst>
              <a:ext uri="{FF2B5EF4-FFF2-40B4-BE49-F238E27FC236}">
                <a16:creationId xmlns:a16="http://schemas.microsoft.com/office/drawing/2014/main" id="{7C5921C5-9A2B-B79A-E814-A730B1AB4C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6564" y="527434"/>
            <a:ext cx="924932" cy="924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913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2D9C-909C-B34F-9B40-188BB8654D1E}"/>
              </a:ext>
            </a:extLst>
          </p:cNvPr>
          <p:cNvSpPr>
            <a:spLocks noGrp="1"/>
          </p:cNvSpPr>
          <p:nvPr>
            <p:ph type="title"/>
          </p:nvPr>
        </p:nvSpPr>
        <p:spPr/>
        <p:txBody>
          <a:bodyPr/>
          <a:lstStyle/>
          <a:p>
            <a:r>
              <a:rPr lang="en-US" dirty="0">
                <a:solidFill>
                  <a:schemeClr val="accent6">
                    <a:lumMod val="50000"/>
                  </a:schemeClr>
                </a:solidFill>
              </a:rPr>
              <a:t>Worst case scenario </a:t>
            </a:r>
            <a:r>
              <a:rPr lang="en-US" dirty="0"/>
              <a:t>/ Disaster Recovery</a:t>
            </a:r>
          </a:p>
        </p:txBody>
      </p:sp>
      <p:sp>
        <p:nvSpPr>
          <p:cNvPr id="3" name="Content Placeholder 2">
            <a:extLst>
              <a:ext uri="{FF2B5EF4-FFF2-40B4-BE49-F238E27FC236}">
                <a16:creationId xmlns:a16="http://schemas.microsoft.com/office/drawing/2014/main" id="{D42E608F-C8F7-7C4E-B8B2-0A8455E7AEF2}"/>
              </a:ext>
            </a:extLst>
          </p:cNvPr>
          <p:cNvSpPr>
            <a:spLocks noGrp="1"/>
          </p:cNvSpPr>
          <p:nvPr>
            <p:ph idx="1"/>
          </p:nvPr>
        </p:nvSpPr>
        <p:spPr/>
        <p:txBody>
          <a:bodyPr/>
          <a:lstStyle/>
          <a:p>
            <a:r>
              <a:rPr lang="en-US" dirty="0"/>
              <a:t>If the server breaks, is the project dead?</a:t>
            </a:r>
          </a:p>
          <a:p>
            <a:pPr lvl="1"/>
            <a:r>
              <a:rPr lang="en-US" dirty="0"/>
              <a:t>For a web site, make this decision early on, and communicate when it changes</a:t>
            </a:r>
          </a:p>
          <a:p>
            <a:r>
              <a:rPr lang="en-US" dirty="0"/>
              <a:t>Can a new environment be created automatically?</a:t>
            </a:r>
          </a:p>
          <a:p>
            <a:r>
              <a:rPr lang="en-US" dirty="0"/>
              <a:t>Can you find and generate critical data files from scratch?</a:t>
            </a:r>
          </a:p>
          <a:p>
            <a:r>
              <a:rPr lang="en-US" dirty="0"/>
              <a:t>Backups should be validated, frozen, and stored off site </a:t>
            </a:r>
            <a:r>
              <a:rPr lang="en-US" dirty="0">
                <a:solidFill>
                  <a:srgbClr val="C00000"/>
                </a:solidFill>
              </a:rPr>
              <a:t>before you go into maintenance mode</a:t>
            </a:r>
          </a:p>
        </p:txBody>
      </p:sp>
    </p:spTree>
    <p:extLst>
      <p:ext uri="{BB962C8B-B14F-4D97-AF65-F5344CB8AC3E}">
        <p14:creationId xmlns:p14="http://schemas.microsoft.com/office/powerpoint/2010/main" val="4084533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857DF-6AFC-B841-B909-18A185381646}"/>
              </a:ext>
            </a:extLst>
          </p:cNvPr>
          <p:cNvSpPr>
            <a:spLocks noGrp="1"/>
          </p:cNvSpPr>
          <p:nvPr>
            <p:ph type="title"/>
          </p:nvPr>
        </p:nvSpPr>
        <p:spPr/>
        <p:txBody>
          <a:bodyPr/>
          <a:lstStyle/>
          <a:p>
            <a:r>
              <a:rPr lang="en-US" dirty="0"/>
              <a:t>University Research: An overview</a:t>
            </a:r>
          </a:p>
        </p:txBody>
      </p:sp>
      <p:sp>
        <p:nvSpPr>
          <p:cNvPr id="3" name="Content Placeholder 2">
            <a:extLst>
              <a:ext uri="{FF2B5EF4-FFF2-40B4-BE49-F238E27FC236}">
                <a16:creationId xmlns:a16="http://schemas.microsoft.com/office/drawing/2014/main" id="{362EF32F-320D-BE42-9790-91FFFCB3CD40}"/>
              </a:ext>
            </a:extLst>
          </p:cNvPr>
          <p:cNvSpPr>
            <a:spLocks noGrp="1"/>
          </p:cNvSpPr>
          <p:nvPr>
            <p:ph idx="1"/>
          </p:nvPr>
        </p:nvSpPr>
        <p:spPr/>
        <p:txBody>
          <a:bodyPr/>
          <a:lstStyle/>
          <a:p>
            <a:pPr marL="514350" indent="-514350">
              <a:buFont typeface="+mj-lt"/>
              <a:buAutoNum type="arabicPeriod"/>
            </a:pPr>
            <a:r>
              <a:rPr lang="en-US" dirty="0"/>
              <a:t>Students build software</a:t>
            </a:r>
          </a:p>
          <a:p>
            <a:pPr marL="514350" indent="-514350">
              <a:buFont typeface="+mj-lt"/>
              <a:buAutoNum type="arabicPeriod"/>
            </a:pPr>
            <a:r>
              <a:rPr lang="en-US" dirty="0"/>
              <a:t>They write a paper that makes a bunch of promises</a:t>
            </a:r>
          </a:p>
          <a:p>
            <a:pPr marL="514350" indent="-514350">
              <a:buFont typeface="+mj-lt"/>
              <a:buAutoNum type="arabicPeriod"/>
            </a:pPr>
            <a:r>
              <a:rPr lang="en-US" dirty="0">
                <a:solidFill>
                  <a:schemeClr val="bg1">
                    <a:lumMod val="50000"/>
                  </a:schemeClr>
                </a:solidFill>
              </a:rPr>
              <a:t>Students graduate</a:t>
            </a:r>
          </a:p>
          <a:p>
            <a:pPr marL="514350" indent="-514350">
              <a:buFont typeface="+mj-lt"/>
              <a:buAutoNum type="arabicPeriod"/>
            </a:pPr>
            <a:r>
              <a:rPr lang="en-US" dirty="0"/>
              <a:t>People use software and have questions</a:t>
            </a:r>
          </a:p>
          <a:p>
            <a:pPr marL="514350" indent="-514350">
              <a:buFont typeface="+mj-lt"/>
              <a:buAutoNum type="arabicPeriod"/>
            </a:pPr>
            <a:r>
              <a:rPr lang="en-US" dirty="0">
                <a:solidFill>
                  <a:schemeClr val="bg1">
                    <a:lumMod val="50000"/>
                  </a:schemeClr>
                </a:solidFill>
              </a:rPr>
              <a:t>Flail and run around</a:t>
            </a:r>
          </a:p>
          <a:p>
            <a:pPr marL="0" indent="0">
              <a:buNone/>
            </a:pPr>
            <a:endParaRPr lang="en-US" dirty="0"/>
          </a:p>
          <a:p>
            <a:pPr marL="0" indent="0">
              <a:buNone/>
            </a:pPr>
            <a:r>
              <a:rPr lang="en-US" dirty="0"/>
              <a:t>Key personnel </a:t>
            </a:r>
            <a:r>
              <a:rPr lang="en-US" dirty="0">
                <a:solidFill>
                  <a:schemeClr val="accent4">
                    <a:lumMod val="75000"/>
                  </a:schemeClr>
                </a:solidFill>
              </a:rPr>
              <a:t>(students) depart at a predictable rate</a:t>
            </a:r>
            <a:r>
              <a:rPr lang="en-US" dirty="0"/>
              <a:t>, and take knowledge with them. What does this mean for </a:t>
            </a:r>
            <a:r>
              <a:rPr lang="en-US" dirty="0">
                <a:solidFill>
                  <a:schemeClr val="accent6">
                    <a:lumMod val="50000"/>
                  </a:schemeClr>
                </a:solidFill>
              </a:rPr>
              <a:t>community resources</a:t>
            </a:r>
            <a:r>
              <a:rPr lang="en-US" dirty="0"/>
              <a:t>?</a:t>
            </a:r>
          </a:p>
        </p:txBody>
      </p:sp>
      <p:sp>
        <p:nvSpPr>
          <p:cNvPr id="4" name="Rectangle 3">
            <a:extLst>
              <a:ext uri="{FF2B5EF4-FFF2-40B4-BE49-F238E27FC236}">
                <a16:creationId xmlns:a16="http://schemas.microsoft.com/office/drawing/2014/main" id="{31D904B0-E408-B648-84C5-319A7CA00462}"/>
              </a:ext>
            </a:extLst>
          </p:cNvPr>
          <p:cNvSpPr/>
          <p:nvPr/>
        </p:nvSpPr>
        <p:spPr>
          <a:xfrm>
            <a:off x="0" y="6523674"/>
            <a:ext cx="5235985" cy="307777"/>
          </a:xfrm>
          <a:prstGeom prst="rect">
            <a:avLst/>
          </a:prstGeom>
        </p:spPr>
        <p:txBody>
          <a:bodyPr wrap="none">
            <a:spAutoFit/>
          </a:bodyPr>
          <a:lstStyle/>
          <a:p>
            <a:r>
              <a:rPr lang="en-US" sz="1400" dirty="0"/>
              <a:t>Our theme song: </a:t>
            </a:r>
            <a:r>
              <a:rPr lang="en-US" sz="1400" dirty="0">
                <a:hlinkClick r:id="rId2"/>
              </a:rPr>
              <a:t>https://www.youtube.com/watch?v=EVZh4WcdC3s</a:t>
            </a:r>
            <a:r>
              <a:rPr lang="en-US" sz="1400" dirty="0"/>
              <a:t> </a:t>
            </a:r>
          </a:p>
        </p:txBody>
      </p:sp>
      <p:pic>
        <p:nvPicPr>
          <p:cNvPr id="6" name="Picture 5" descr="Research - Free of Charge Creative Commons Wooden Tile image">
            <a:extLst>
              <a:ext uri="{FF2B5EF4-FFF2-40B4-BE49-F238E27FC236}">
                <a16:creationId xmlns:a16="http://schemas.microsoft.com/office/drawing/2014/main" id="{D11AE63D-F5DB-050B-E71B-03AF10C49F8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760440" y="365125"/>
            <a:ext cx="1988345" cy="1325563"/>
          </a:xfrm>
          <a:prstGeom prst="rect">
            <a:avLst/>
          </a:prstGeom>
        </p:spPr>
      </p:pic>
    </p:spTree>
    <p:extLst>
      <p:ext uri="{BB962C8B-B14F-4D97-AF65-F5344CB8AC3E}">
        <p14:creationId xmlns:p14="http://schemas.microsoft.com/office/powerpoint/2010/main" val="2432988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B1214-8A71-B4CD-CD82-7679ED170D47}"/>
              </a:ext>
            </a:extLst>
          </p:cNvPr>
          <p:cNvSpPr>
            <a:spLocks noGrp="1"/>
          </p:cNvSpPr>
          <p:nvPr>
            <p:ph type="title"/>
          </p:nvPr>
        </p:nvSpPr>
        <p:spPr/>
        <p:txBody>
          <a:bodyPr/>
          <a:lstStyle/>
          <a:p>
            <a:r>
              <a:rPr lang="en-US" dirty="0"/>
              <a:t>“</a:t>
            </a:r>
            <a:r>
              <a:rPr lang="en-US" dirty="0">
                <a:solidFill>
                  <a:schemeClr val="accent1">
                    <a:lumMod val="50000"/>
                  </a:schemeClr>
                </a:solidFill>
              </a:rPr>
              <a:t>Hibernation</a:t>
            </a:r>
            <a:r>
              <a:rPr lang="en-US" dirty="0"/>
              <a:t>” vs “</a:t>
            </a:r>
            <a:r>
              <a:rPr lang="en-US" dirty="0">
                <a:solidFill>
                  <a:schemeClr val="accent3">
                    <a:lumMod val="50000"/>
                  </a:schemeClr>
                </a:solidFill>
              </a:rPr>
              <a:t>Planned end date</a:t>
            </a:r>
            <a:r>
              <a:rPr lang="en-US" dirty="0"/>
              <a:t>”</a:t>
            </a:r>
          </a:p>
        </p:txBody>
      </p:sp>
      <p:sp>
        <p:nvSpPr>
          <p:cNvPr id="3" name="Content Placeholder 2">
            <a:extLst>
              <a:ext uri="{FF2B5EF4-FFF2-40B4-BE49-F238E27FC236}">
                <a16:creationId xmlns:a16="http://schemas.microsoft.com/office/drawing/2014/main" id="{30FADB1D-AB13-B4B0-95AF-1EA53F11232B}"/>
              </a:ext>
            </a:extLst>
          </p:cNvPr>
          <p:cNvSpPr>
            <a:spLocks noGrp="1"/>
          </p:cNvSpPr>
          <p:nvPr>
            <p:ph idx="1"/>
          </p:nvPr>
        </p:nvSpPr>
        <p:spPr>
          <a:xfrm>
            <a:off x="507839" y="1690688"/>
            <a:ext cx="11176322" cy="4351338"/>
          </a:xfrm>
        </p:spPr>
        <p:txBody>
          <a:bodyPr/>
          <a:lstStyle/>
          <a:p>
            <a:r>
              <a:rPr lang="en-US" dirty="0">
                <a:solidFill>
                  <a:schemeClr val="accent1"/>
                </a:solidFill>
              </a:rPr>
              <a:t>Not every project is a good candidate to be maintained indefinitely</a:t>
            </a:r>
          </a:p>
          <a:p>
            <a:r>
              <a:rPr lang="en-US" dirty="0"/>
              <a:t>Sensitive data must be protected</a:t>
            </a:r>
          </a:p>
          <a:p>
            <a:pPr lvl="1"/>
            <a:r>
              <a:rPr lang="en-US" dirty="0"/>
              <a:t>Unpatched machines could be exploited, and you would never know</a:t>
            </a:r>
          </a:p>
          <a:p>
            <a:r>
              <a:rPr lang="en-US" dirty="0"/>
              <a:t>Routine operations may have unforgiving deadlines</a:t>
            </a:r>
          </a:p>
          <a:p>
            <a:pPr lvl="1"/>
            <a:r>
              <a:rPr lang="en-US" dirty="0"/>
              <a:t>Missed domain renewal </a:t>
            </a:r>
            <a:r>
              <a:rPr lang="en-US" dirty="0">
                <a:sym typeface="Wingdings" pitchFamily="2" charset="2"/>
              </a:rPr>
              <a:t> </a:t>
            </a:r>
            <a:r>
              <a:rPr lang="en-US" dirty="0"/>
              <a:t>anyone could impersonate a major research study</a:t>
            </a:r>
          </a:p>
          <a:p>
            <a:pPr lvl="1"/>
            <a:r>
              <a:rPr lang="en-US" dirty="0"/>
              <a:t>Missed IRB renewal </a:t>
            </a:r>
            <a:r>
              <a:rPr lang="en-US" dirty="0">
                <a:sym typeface="Wingdings" pitchFamily="2" charset="2"/>
              </a:rPr>
              <a:t> (...you don’t want to know)</a:t>
            </a:r>
            <a:endParaRPr lang="en-US" dirty="0"/>
          </a:p>
          <a:p>
            <a:r>
              <a:rPr lang="en-US" dirty="0"/>
              <a:t>Do not leave robots unattended</a:t>
            </a:r>
          </a:p>
          <a:p>
            <a:pPr lvl="1"/>
            <a:r>
              <a:rPr lang="en-US" dirty="0"/>
              <a:t>“Bring your own data” cloud services are a blank check against your bank account</a:t>
            </a:r>
          </a:p>
          <a:p>
            <a:pPr lvl="1"/>
            <a:r>
              <a:rPr lang="en-US" dirty="0"/>
              <a:t>Expect people to abuse your service eventually</a:t>
            </a:r>
          </a:p>
          <a:p>
            <a:endParaRPr lang="en-US" dirty="0"/>
          </a:p>
        </p:txBody>
      </p:sp>
      <p:sp>
        <p:nvSpPr>
          <p:cNvPr id="7" name="Rectangle 6">
            <a:extLst>
              <a:ext uri="{FF2B5EF4-FFF2-40B4-BE49-F238E27FC236}">
                <a16:creationId xmlns:a16="http://schemas.microsoft.com/office/drawing/2014/main" id="{19F89067-7F89-6050-FFDA-B99A1A41C463}"/>
              </a:ext>
            </a:extLst>
          </p:cNvPr>
          <p:cNvSpPr/>
          <p:nvPr/>
        </p:nvSpPr>
        <p:spPr>
          <a:xfrm>
            <a:off x="115747" y="6231265"/>
            <a:ext cx="11756020" cy="523220"/>
          </a:xfrm>
          <a:prstGeom prst="rect">
            <a:avLst/>
          </a:prstGeom>
        </p:spPr>
        <p:txBody>
          <a:bodyPr wrap="square">
            <a:spAutoFit/>
          </a:bodyPr>
          <a:lstStyle/>
          <a:p>
            <a:r>
              <a:rPr lang="en-US" sz="1400" dirty="0">
                <a:hlinkClick r:id="rId3"/>
              </a:rPr>
              <a:t>https://www.wired.com/story/parler-hack-data-public-posts-images-video/</a:t>
            </a:r>
          </a:p>
          <a:p>
            <a:r>
              <a:rPr lang="en-US" sz="1400" dirty="0">
                <a:hlinkClick r:id="rId3"/>
              </a:rPr>
              <a:t>https://www.csoonline.com/article/3444488/equifax-data-breach-faq-what-happened-who-was-affected-what-was-the-impact.html</a:t>
            </a:r>
            <a:r>
              <a:rPr lang="en-US" sz="1400" dirty="0"/>
              <a:t> </a:t>
            </a:r>
          </a:p>
        </p:txBody>
      </p:sp>
    </p:spTree>
    <p:extLst>
      <p:ext uri="{BB962C8B-B14F-4D97-AF65-F5344CB8AC3E}">
        <p14:creationId xmlns:p14="http://schemas.microsoft.com/office/powerpoint/2010/main" val="3550334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9DFDC-0CCC-F144-A9A9-B8529840EBC5}"/>
              </a:ext>
            </a:extLst>
          </p:cNvPr>
          <p:cNvSpPr>
            <a:spLocks noGrp="1"/>
          </p:cNvSpPr>
          <p:nvPr>
            <p:ph type="title"/>
          </p:nvPr>
        </p:nvSpPr>
        <p:spPr/>
        <p:txBody>
          <a:bodyPr/>
          <a:lstStyle/>
          <a:p>
            <a:r>
              <a:rPr lang="en-US" dirty="0"/>
              <a:t>Living projects</a:t>
            </a:r>
          </a:p>
        </p:txBody>
      </p:sp>
      <p:sp>
        <p:nvSpPr>
          <p:cNvPr id="4" name="Text Placeholder 3">
            <a:extLst>
              <a:ext uri="{FF2B5EF4-FFF2-40B4-BE49-F238E27FC236}">
                <a16:creationId xmlns:a16="http://schemas.microsoft.com/office/drawing/2014/main" id="{DA8306B7-7FAD-034D-8201-193B53BDDD1E}"/>
              </a:ext>
            </a:extLst>
          </p:cNvPr>
          <p:cNvSpPr>
            <a:spLocks noGrp="1"/>
          </p:cNvSpPr>
          <p:nvPr>
            <p:ph type="body" idx="1"/>
          </p:nvPr>
        </p:nvSpPr>
        <p:spPr/>
        <p:txBody>
          <a:bodyPr/>
          <a:lstStyle/>
          <a:p>
            <a:r>
              <a:rPr lang="en-US" dirty="0"/>
              <a:t>Sustaining momentum after you’re gone</a:t>
            </a:r>
          </a:p>
        </p:txBody>
      </p:sp>
      <p:sp>
        <p:nvSpPr>
          <p:cNvPr id="5" name="Rectangle 4">
            <a:extLst>
              <a:ext uri="{FF2B5EF4-FFF2-40B4-BE49-F238E27FC236}">
                <a16:creationId xmlns:a16="http://schemas.microsoft.com/office/drawing/2014/main" id="{B95636DF-58F4-157E-6719-31E9CB0E0AB6}"/>
              </a:ext>
            </a:extLst>
          </p:cNvPr>
          <p:cNvSpPr/>
          <p:nvPr/>
        </p:nvSpPr>
        <p:spPr>
          <a:xfrm>
            <a:off x="0" y="6334780"/>
            <a:ext cx="12080240" cy="523220"/>
          </a:xfrm>
          <a:prstGeom prst="rect">
            <a:avLst/>
          </a:prstGeom>
        </p:spPr>
        <p:txBody>
          <a:bodyPr wrap="square">
            <a:spAutoFit/>
          </a:bodyPr>
          <a:lstStyle/>
          <a:p>
            <a:pPr>
              <a:spcBef>
                <a:spcPts val="0"/>
              </a:spcBef>
              <a:spcAft>
                <a:spcPts val="0"/>
              </a:spcAft>
            </a:pPr>
            <a:r>
              <a:rPr lang="en-US" sz="1400" dirty="0"/>
              <a:t>Gardner, P. P. </a:t>
            </a:r>
            <a:r>
              <a:rPr lang="en-US" sz="1400" i="1" dirty="0"/>
              <a:t>et al.</a:t>
            </a:r>
            <a:r>
              <a:rPr lang="en-US" sz="1400" dirty="0"/>
              <a:t> </a:t>
            </a:r>
            <a:r>
              <a:rPr lang="en-US" sz="1400" i="1" dirty="0"/>
              <a:t>Sustained software development, not number of citations or journal choice, is indicative of accurate bioinformatic software</a:t>
            </a:r>
            <a:r>
              <a:rPr lang="en-US" sz="1400" dirty="0"/>
              <a:t>. </a:t>
            </a:r>
            <a:r>
              <a:rPr lang="en-US" sz="1400" dirty="0">
                <a:hlinkClick r:id="rId2"/>
              </a:rPr>
              <a:t>http://biorxiv.org/lookup/doi/10.1101/092205</a:t>
            </a:r>
            <a:r>
              <a:rPr lang="en-US" sz="1400" dirty="0"/>
              <a:t> (2016) doi:</a:t>
            </a:r>
            <a:r>
              <a:rPr lang="en-US" sz="1400" dirty="0">
                <a:hlinkClick r:id="rId3"/>
              </a:rPr>
              <a:t>10.1101/092205</a:t>
            </a:r>
            <a:r>
              <a:rPr lang="en-US" sz="1400" dirty="0"/>
              <a:t>.</a:t>
            </a:r>
            <a:endParaRPr lang="en-US" sz="1400" dirty="0">
              <a:effectLst/>
            </a:endParaRPr>
          </a:p>
        </p:txBody>
      </p:sp>
    </p:spTree>
    <p:extLst>
      <p:ext uri="{BB962C8B-B14F-4D97-AF65-F5344CB8AC3E}">
        <p14:creationId xmlns:p14="http://schemas.microsoft.com/office/powerpoint/2010/main" val="2212810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18172-3FF9-AE3B-CB90-F3EDB3DCCA04}"/>
              </a:ext>
            </a:extLst>
          </p:cNvPr>
          <p:cNvSpPr>
            <a:spLocks noGrp="1"/>
          </p:cNvSpPr>
          <p:nvPr>
            <p:ph type="title"/>
          </p:nvPr>
        </p:nvSpPr>
        <p:spPr/>
        <p:txBody>
          <a:bodyPr/>
          <a:lstStyle/>
          <a:p>
            <a:r>
              <a:rPr lang="en-US" dirty="0"/>
              <a:t>Recognize that </a:t>
            </a:r>
            <a:r>
              <a:rPr lang="en-US" dirty="0">
                <a:solidFill>
                  <a:schemeClr val="accent1"/>
                </a:solidFill>
              </a:rPr>
              <a:t>needs may change</a:t>
            </a:r>
          </a:p>
        </p:txBody>
      </p:sp>
      <p:sp>
        <p:nvSpPr>
          <p:cNvPr id="3" name="Content Placeholder 2">
            <a:extLst>
              <a:ext uri="{FF2B5EF4-FFF2-40B4-BE49-F238E27FC236}">
                <a16:creationId xmlns:a16="http://schemas.microsoft.com/office/drawing/2014/main" id="{98F28FB9-73CC-A488-F147-732F59BBE4DD}"/>
              </a:ext>
            </a:extLst>
          </p:cNvPr>
          <p:cNvSpPr>
            <a:spLocks noGrp="1"/>
          </p:cNvSpPr>
          <p:nvPr>
            <p:ph idx="1"/>
          </p:nvPr>
        </p:nvSpPr>
        <p:spPr/>
        <p:txBody>
          <a:bodyPr/>
          <a:lstStyle/>
          <a:p>
            <a:r>
              <a:rPr lang="en-US" dirty="0"/>
              <a:t>In a living project, no decision is final. Both maintenance and domain requirements are equally important</a:t>
            </a:r>
          </a:p>
          <a:p>
            <a:pPr lvl="1"/>
            <a:r>
              <a:rPr lang="en-US" dirty="0"/>
              <a:t>Do everything from the previous lists</a:t>
            </a:r>
          </a:p>
          <a:p>
            <a:pPr lvl="1"/>
            <a:r>
              <a:rPr lang="en-US" dirty="0"/>
              <a:t>Disaster recovery plans are no longer optional</a:t>
            </a:r>
          </a:p>
          <a:p>
            <a:r>
              <a:rPr lang="en-US" dirty="0"/>
              <a:t>Plan to revisit methods and implementation based on scale change</a:t>
            </a:r>
          </a:p>
          <a:p>
            <a:pPr lvl="1"/>
            <a:r>
              <a:rPr lang="en-US" dirty="0"/>
              <a:t>Without good requirements capture and process automation, the team will be </a:t>
            </a:r>
            <a:r>
              <a:rPr lang="en-US" dirty="0">
                <a:solidFill>
                  <a:schemeClr val="accent1">
                    <a:lumMod val="50000"/>
                  </a:schemeClr>
                </a:solidFill>
              </a:rPr>
              <a:t>crushed by maintenance </a:t>
            </a:r>
            <a:r>
              <a:rPr lang="en-US" dirty="0"/>
              <a:t>of old stuff</a:t>
            </a:r>
          </a:p>
          <a:p>
            <a:r>
              <a:rPr lang="en-US" dirty="0"/>
              <a:t>Make sure that people with </a:t>
            </a:r>
            <a:r>
              <a:rPr lang="en-US" dirty="0">
                <a:solidFill>
                  <a:schemeClr val="accent3">
                    <a:lumMod val="75000"/>
                  </a:schemeClr>
                </a:solidFill>
              </a:rPr>
              <a:t>different expertise </a:t>
            </a:r>
            <a:r>
              <a:rPr lang="en-US" dirty="0"/>
              <a:t>can </a:t>
            </a:r>
            <a:r>
              <a:rPr lang="en-US" dirty="0">
                <a:solidFill>
                  <a:schemeClr val="accent4">
                    <a:lumMod val="75000"/>
                  </a:schemeClr>
                </a:solidFill>
              </a:rPr>
              <a:t>work together</a:t>
            </a:r>
          </a:p>
        </p:txBody>
      </p:sp>
      <p:pic>
        <p:nvPicPr>
          <p:cNvPr id="5" name="Picture 4" descr="The Cabbages of Doom: The Descent of Man">
            <a:extLst>
              <a:ext uri="{FF2B5EF4-FFF2-40B4-BE49-F238E27FC236}">
                <a16:creationId xmlns:a16="http://schemas.microsoft.com/office/drawing/2014/main" id="{EA4FC9C6-DE56-F0B4-E840-E762DC75EC5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248171" y="102867"/>
            <a:ext cx="2730115" cy="1626694"/>
          </a:xfrm>
          <a:prstGeom prst="rect">
            <a:avLst/>
          </a:prstGeom>
        </p:spPr>
      </p:pic>
      <p:sp>
        <p:nvSpPr>
          <p:cNvPr id="6" name="Rectangle 5">
            <a:extLst>
              <a:ext uri="{FF2B5EF4-FFF2-40B4-BE49-F238E27FC236}">
                <a16:creationId xmlns:a16="http://schemas.microsoft.com/office/drawing/2014/main" id="{06A079FA-508E-4D5A-D8E0-E66F56C64418}"/>
              </a:ext>
            </a:extLst>
          </p:cNvPr>
          <p:cNvSpPr/>
          <p:nvPr/>
        </p:nvSpPr>
        <p:spPr>
          <a:xfrm>
            <a:off x="0" y="6311900"/>
            <a:ext cx="12082272" cy="523220"/>
          </a:xfrm>
          <a:prstGeom prst="rect">
            <a:avLst/>
          </a:prstGeom>
        </p:spPr>
        <p:txBody>
          <a:bodyPr wrap="square">
            <a:spAutoFit/>
          </a:bodyPr>
          <a:lstStyle/>
          <a:p>
            <a:pPr>
              <a:spcBef>
                <a:spcPts val="0"/>
              </a:spcBef>
              <a:spcAft>
                <a:spcPts val="0"/>
              </a:spcAft>
            </a:pPr>
            <a:r>
              <a:rPr lang="en-US" sz="1400" dirty="0" err="1">
                <a:solidFill>
                  <a:schemeClr val="bg1">
                    <a:lumMod val="50000"/>
                  </a:schemeClr>
                </a:solidFill>
              </a:rPr>
              <a:t>Cechova</a:t>
            </a:r>
            <a:r>
              <a:rPr lang="en-US" sz="1400" dirty="0">
                <a:solidFill>
                  <a:schemeClr val="bg1">
                    <a:lumMod val="50000"/>
                  </a:schemeClr>
                </a:solidFill>
              </a:rPr>
              <a:t>, M. Ten simple rules for biologists initiating a collaboration with computer scientists. </a:t>
            </a:r>
            <a:r>
              <a:rPr lang="en-US" sz="1400" i="1" dirty="0" err="1">
                <a:solidFill>
                  <a:schemeClr val="bg1">
                    <a:lumMod val="50000"/>
                  </a:schemeClr>
                </a:solidFill>
              </a:rPr>
              <a:t>PLoS</a:t>
            </a:r>
            <a:r>
              <a:rPr lang="en-US" sz="1400" i="1" dirty="0">
                <a:solidFill>
                  <a:schemeClr val="bg1">
                    <a:lumMod val="50000"/>
                  </a:schemeClr>
                </a:solidFill>
              </a:rPr>
              <a:t> </a:t>
            </a:r>
            <a:r>
              <a:rPr lang="en-US" sz="1400" i="1" dirty="0" err="1">
                <a:solidFill>
                  <a:schemeClr val="bg1">
                    <a:lumMod val="50000"/>
                  </a:schemeClr>
                </a:solidFill>
              </a:rPr>
              <a:t>Comput</a:t>
            </a:r>
            <a:r>
              <a:rPr lang="en-US" sz="1400" i="1" dirty="0">
                <a:solidFill>
                  <a:schemeClr val="bg1">
                    <a:lumMod val="50000"/>
                  </a:schemeClr>
                </a:solidFill>
              </a:rPr>
              <a:t> Biol</a:t>
            </a:r>
            <a:r>
              <a:rPr lang="en-US" sz="1400" dirty="0">
                <a:solidFill>
                  <a:schemeClr val="bg1">
                    <a:lumMod val="50000"/>
                  </a:schemeClr>
                </a:solidFill>
              </a:rPr>
              <a:t> </a:t>
            </a:r>
            <a:r>
              <a:rPr lang="en-US" sz="1400" b="1" dirty="0">
                <a:solidFill>
                  <a:schemeClr val="bg1">
                    <a:lumMod val="50000"/>
                  </a:schemeClr>
                </a:solidFill>
              </a:rPr>
              <a:t>16</a:t>
            </a:r>
            <a:r>
              <a:rPr lang="en-US" sz="1400" dirty="0">
                <a:solidFill>
                  <a:schemeClr val="bg1">
                    <a:lumMod val="50000"/>
                  </a:schemeClr>
                </a:solidFill>
              </a:rPr>
              <a:t>, e1008281 (2020). </a:t>
            </a:r>
            <a:r>
              <a:rPr lang="en-US" sz="1400" dirty="0">
                <a:hlinkClick r:id="rId4"/>
              </a:rPr>
              <a:t>https://journals.plos.org/ploscompbiol/article?id=10.1371/journal.pcbi.1008281</a:t>
            </a:r>
            <a:r>
              <a:rPr lang="en-US" sz="1400" dirty="0"/>
              <a:t> </a:t>
            </a:r>
            <a:endParaRPr lang="en-US" sz="1400" dirty="0">
              <a:effectLst/>
            </a:endParaRPr>
          </a:p>
        </p:txBody>
      </p:sp>
    </p:spTree>
    <p:extLst>
      <p:ext uri="{BB962C8B-B14F-4D97-AF65-F5344CB8AC3E}">
        <p14:creationId xmlns:p14="http://schemas.microsoft.com/office/powerpoint/2010/main" val="2747159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D12365-2B88-6AA1-9EB3-241F9127FE1C}"/>
              </a:ext>
            </a:extLst>
          </p:cNvPr>
          <p:cNvGrpSpPr/>
          <p:nvPr/>
        </p:nvGrpSpPr>
        <p:grpSpPr>
          <a:xfrm>
            <a:off x="1153832" y="2380354"/>
            <a:ext cx="8996008" cy="1754766"/>
            <a:chOff x="1153832" y="2380354"/>
            <a:chExt cx="8996008" cy="1754766"/>
          </a:xfrm>
        </p:grpSpPr>
        <p:pic>
          <p:nvPicPr>
            <p:cNvPr id="2" name="Picture 1">
              <a:extLst>
                <a:ext uri="{FF2B5EF4-FFF2-40B4-BE49-F238E27FC236}">
                  <a16:creationId xmlns:a16="http://schemas.microsoft.com/office/drawing/2014/main" id="{C57E5822-4348-BB4D-BF7B-7E9FE56BBFBF}"/>
                </a:ext>
              </a:extLst>
            </p:cNvPr>
            <p:cNvPicPr>
              <a:picLocks noChangeAspect="1"/>
            </p:cNvPicPr>
            <p:nvPr/>
          </p:nvPicPr>
          <p:blipFill rotWithShape="1">
            <a:blip r:embed="rId2"/>
            <a:srcRect r="1482" b="21937"/>
            <a:stretch/>
          </p:blipFill>
          <p:spPr>
            <a:xfrm>
              <a:off x="1153832" y="2380354"/>
              <a:ext cx="8996008" cy="1754766"/>
            </a:xfrm>
            <a:prstGeom prst="rect">
              <a:avLst/>
            </a:prstGeom>
          </p:spPr>
        </p:pic>
        <p:sp>
          <p:nvSpPr>
            <p:cNvPr id="3" name="Rectangle 2">
              <a:extLst>
                <a:ext uri="{FF2B5EF4-FFF2-40B4-BE49-F238E27FC236}">
                  <a16:creationId xmlns:a16="http://schemas.microsoft.com/office/drawing/2014/main" id="{1B74E149-C15B-CF43-A97B-A887DD09E0E1}"/>
                </a:ext>
              </a:extLst>
            </p:cNvPr>
            <p:cNvSpPr/>
            <p:nvPr/>
          </p:nvSpPr>
          <p:spPr>
            <a:xfrm>
              <a:off x="7089289" y="2528048"/>
              <a:ext cx="699247" cy="322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4208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5922A-DD88-A278-08D0-2E7C39082507}"/>
              </a:ext>
            </a:extLst>
          </p:cNvPr>
          <p:cNvSpPr>
            <a:spLocks noGrp="1"/>
          </p:cNvSpPr>
          <p:nvPr>
            <p:ph type="title"/>
          </p:nvPr>
        </p:nvSpPr>
        <p:spPr/>
        <p:txBody>
          <a:bodyPr/>
          <a:lstStyle/>
          <a:p>
            <a:r>
              <a:rPr lang="en-US" dirty="0">
                <a:solidFill>
                  <a:schemeClr val="accent6">
                    <a:lumMod val="50000"/>
                  </a:schemeClr>
                </a:solidFill>
              </a:rPr>
              <a:t>Barriers</a:t>
            </a:r>
            <a:r>
              <a:rPr lang="en-US" dirty="0"/>
              <a:t> to collaboration</a:t>
            </a:r>
          </a:p>
        </p:txBody>
      </p:sp>
      <p:sp>
        <p:nvSpPr>
          <p:cNvPr id="3" name="Content Placeholder 2">
            <a:extLst>
              <a:ext uri="{FF2B5EF4-FFF2-40B4-BE49-F238E27FC236}">
                <a16:creationId xmlns:a16="http://schemas.microsoft.com/office/drawing/2014/main" id="{9086F700-B4EC-AEFC-27C9-E2A01B4D1853}"/>
              </a:ext>
            </a:extLst>
          </p:cNvPr>
          <p:cNvSpPr>
            <a:spLocks noGrp="1"/>
          </p:cNvSpPr>
          <p:nvPr>
            <p:ph idx="1"/>
          </p:nvPr>
        </p:nvSpPr>
        <p:spPr/>
        <p:txBody>
          <a:bodyPr>
            <a:normAutofit lnSpcReduction="10000"/>
          </a:bodyPr>
          <a:lstStyle/>
          <a:p>
            <a:r>
              <a:rPr lang="en-US" dirty="0"/>
              <a:t>Brittle systems</a:t>
            </a:r>
          </a:p>
          <a:p>
            <a:pPr lvl="1"/>
            <a:r>
              <a:rPr lang="en-US" dirty="0"/>
              <a:t>Stuff that never actually worked </a:t>
            </a:r>
            <a:r>
              <a:rPr lang="en-US" dirty="0">
                <a:solidFill>
                  <a:schemeClr val="bg1">
                    <a:lumMod val="50000"/>
                  </a:schemeClr>
                </a:solidFill>
              </a:rPr>
              <a:t>(“did I create this bug?”)</a:t>
            </a:r>
          </a:p>
          <a:p>
            <a:pPr lvl="1"/>
            <a:r>
              <a:rPr lang="en-US" dirty="0"/>
              <a:t>Inaccurate documentation </a:t>
            </a:r>
            <a:r>
              <a:rPr lang="en-US" dirty="0">
                <a:solidFill>
                  <a:schemeClr val="bg1">
                    <a:lumMod val="50000"/>
                  </a:schemeClr>
                </a:solidFill>
              </a:rPr>
              <a:t>(“none of the sample commands work”)</a:t>
            </a:r>
          </a:p>
          <a:p>
            <a:r>
              <a:rPr lang="en-US" dirty="0"/>
              <a:t>No shared picture of reality</a:t>
            </a:r>
          </a:p>
          <a:p>
            <a:pPr lvl="1"/>
            <a:r>
              <a:rPr lang="en-US" dirty="0"/>
              <a:t>Lack of version control</a:t>
            </a:r>
          </a:p>
          <a:p>
            <a:pPr lvl="1"/>
            <a:r>
              <a:rPr lang="en-US" dirty="0"/>
              <a:t>Servers that are routinely edited by hand (test environments != production)</a:t>
            </a:r>
          </a:p>
          <a:p>
            <a:r>
              <a:rPr lang="en-US" dirty="0"/>
              <a:t>Secret or overly specialized knowledge</a:t>
            </a:r>
          </a:p>
          <a:p>
            <a:pPr lvl="1"/>
            <a:r>
              <a:rPr lang="en-US" dirty="0"/>
              <a:t>Bug reports and renewal notices go to former employee</a:t>
            </a:r>
          </a:p>
          <a:p>
            <a:pPr lvl="1"/>
            <a:r>
              <a:rPr lang="en-US" dirty="0"/>
              <a:t>Configuration-driven workflow systems whose behavior is only defined at deployment time, and cannot be inferred from code</a:t>
            </a:r>
          </a:p>
          <a:p>
            <a:pPr lvl="1"/>
            <a:r>
              <a:rPr lang="en-US" dirty="0">
                <a:solidFill>
                  <a:schemeClr val="accent6">
                    <a:lumMod val="75000"/>
                  </a:schemeClr>
                </a:solidFill>
              </a:rPr>
              <a:t>No standard languages, tools, or habits</a:t>
            </a:r>
            <a:endParaRPr lang="en-US" dirty="0"/>
          </a:p>
        </p:txBody>
      </p:sp>
      <p:sp>
        <p:nvSpPr>
          <p:cNvPr id="4" name="Rectangle 3">
            <a:extLst>
              <a:ext uri="{FF2B5EF4-FFF2-40B4-BE49-F238E27FC236}">
                <a16:creationId xmlns:a16="http://schemas.microsoft.com/office/drawing/2014/main" id="{C34CA121-9F67-8840-7E2B-9A93BB933A0F}"/>
              </a:ext>
            </a:extLst>
          </p:cNvPr>
          <p:cNvSpPr/>
          <p:nvPr/>
        </p:nvSpPr>
        <p:spPr>
          <a:xfrm>
            <a:off x="0" y="6550223"/>
            <a:ext cx="12021015" cy="307777"/>
          </a:xfrm>
          <a:prstGeom prst="rect">
            <a:avLst/>
          </a:prstGeom>
        </p:spPr>
        <p:txBody>
          <a:bodyPr wrap="square">
            <a:spAutoFit/>
          </a:bodyPr>
          <a:lstStyle/>
          <a:p>
            <a:r>
              <a:rPr lang="en-US" sz="1400" dirty="0">
                <a:hlinkClick r:id="rId2"/>
              </a:rPr>
              <a:t>https://medium.com/capital-one-tech/lessons-from-the-leadership-trenches-how-do-i-choose-the-right-programming-language-for-my-team-36222aa78b38</a:t>
            </a:r>
            <a:r>
              <a:rPr lang="en-US" sz="1400" dirty="0"/>
              <a:t> </a:t>
            </a:r>
          </a:p>
        </p:txBody>
      </p:sp>
    </p:spTree>
    <p:extLst>
      <p:ext uri="{BB962C8B-B14F-4D97-AF65-F5344CB8AC3E}">
        <p14:creationId xmlns:p14="http://schemas.microsoft.com/office/powerpoint/2010/main" val="510107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D95F2-FD49-8E39-4D80-FC1F01ADDEE7}"/>
              </a:ext>
            </a:extLst>
          </p:cNvPr>
          <p:cNvSpPr>
            <a:spLocks noGrp="1"/>
          </p:cNvSpPr>
          <p:nvPr>
            <p:ph type="title"/>
          </p:nvPr>
        </p:nvSpPr>
        <p:spPr/>
        <p:txBody>
          <a:bodyPr/>
          <a:lstStyle/>
          <a:p>
            <a:r>
              <a:rPr lang="en-US" dirty="0"/>
              <a:t>Example: Languages I’ve worked with at CSG</a:t>
            </a:r>
          </a:p>
        </p:txBody>
      </p:sp>
      <p:sp>
        <p:nvSpPr>
          <p:cNvPr id="3" name="Content Placeholder 2">
            <a:extLst>
              <a:ext uri="{FF2B5EF4-FFF2-40B4-BE49-F238E27FC236}">
                <a16:creationId xmlns:a16="http://schemas.microsoft.com/office/drawing/2014/main" id="{AFA24AB3-F441-2AC5-0F95-1E350D34F778}"/>
              </a:ext>
            </a:extLst>
          </p:cNvPr>
          <p:cNvSpPr>
            <a:spLocks noGrp="1"/>
          </p:cNvSpPr>
          <p:nvPr>
            <p:ph idx="1"/>
          </p:nvPr>
        </p:nvSpPr>
        <p:spPr>
          <a:xfrm>
            <a:off x="6096000" y="1825625"/>
            <a:ext cx="5257800" cy="4351338"/>
          </a:xfrm>
        </p:spPr>
        <p:txBody>
          <a:bodyPr>
            <a:normAutofit fontScale="47500" lnSpcReduction="20000"/>
          </a:bodyPr>
          <a:lstStyle/>
          <a:p>
            <a:r>
              <a:rPr lang="en-US" dirty="0"/>
              <a:t>Python (2 and 3)</a:t>
            </a:r>
          </a:p>
          <a:p>
            <a:pPr lvl="1"/>
            <a:r>
              <a:rPr lang="en-US" dirty="0"/>
              <a:t>Flask, Django/ DRF, </a:t>
            </a:r>
            <a:r>
              <a:rPr lang="en-US" dirty="0" err="1"/>
              <a:t>FastAPI</a:t>
            </a:r>
            <a:r>
              <a:rPr lang="en-US" dirty="0"/>
              <a:t>, pandas, </a:t>
            </a:r>
            <a:r>
              <a:rPr lang="en-US" dirty="0" err="1"/>
              <a:t>jupyter</a:t>
            </a:r>
            <a:r>
              <a:rPr lang="en-US" dirty="0"/>
              <a:t>, </a:t>
            </a:r>
            <a:r>
              <a:rPr lang="en-US" dirty="0" err="1"/>
              <a:t>numpy</a:t>
            </a:r>
            <a:r>
              <a:rPr lang="en-US" dirty="0"/>
              <a:t>, matplotlib</a:t>
            </a:r>
          </a:p>
          <a:p>
            <a:r>
              <a:rPr lang="en-US" dirty="0"/>
              <a:t>PHP (v5 and v7) (</a:t>
            </a:r>
            <a:r>
              <a:rPr lang="en-US" dirty="0" err="1"/>
              <a:t>Frameworkless</a:t>
            </a:r>
            <a:r>
              <a:rPr lang="en-US" dirty="0"/>
              <a:t> and partial adoption of Laravel)</a:t>
            </a:r>
          </a:p>
          <a:p>
            <a:r>
              <a:rPr lang="en-US" dirty="0"/>
              <a:t>JavaScript (ES5, ES2015+, </a:t>
            </a:r>
            <a:r>
              <a:rPr lang="en-US" dirty="0" err="1"/>
              <a:t>node.js</a:t>
            </a:r>
            <a:r>
              <a:rPr lang="en-US" dirty="0"/>
              <a:t>)</a:t>
            </a:r>
          </a:p>
          <a:p>
            <a:pPr lvl="1"/>
            <a:r>
              <a:rPr lang="en-US" dirty="0"/>
              <a:t>D3 (v3 and v5), </a:t>
            </a:r>
            <a:r>
              <a:rPr lang="en-US" dirty="0" err="1"/>
              <a:t>JQuery</a:t>
            </a:r>
            <a:r>
              <a:rPr lang="en-US" dirty="0"/>
              <a:t>, </a:t>
            </a:r>
            <a:r>
              <a:rPr lang="en-US" dirty="0" err="1"/>
              <a:t>Vue.js</a:t>
            </a:r>
            <a:r>
              <a:rPr lang="en-US" dirty="0"/>
              <a:t>, </a:t>
            </a:r>
            <a:r>
              <a:rPr lang="en-US" dirty="0" err="1"/>
              <a:t>Backbone.js</a:t>
            </a:r>
            <a:endParaRPr lang="en-US" dirty="0"/>
          </a:p>
          <a:p>
            <a:r>
              <a:rPr lang="en-US" dirty="0"/>
              <a:t>Presentation layer: HTML, SVG, bootstrap 3-4, material UI, tailwind CSS</a:t>
            </a:r>
          </a:p>
          <a:p>
            <a:r>
              <a:rPr lang="en-US" dirty="0"/>
              <a:t>R</a:t>
            </a:r>
          </a:p>
          <a:p>
            <a:r>
              <a:rPr lang="en-US" dirty="0"/>
              <a:t>Go</a:t>
            </a:r>
          </a:p>
          <a:p>
            <a:r>
              <a:rPr lang="en-US" dirty="0"/>
              <a:t>Java</a:t>
            </a:r>
          </a:p>
          <a:p>
            <a:r>
              <a:rPr lang="en-US" dirty="0"/>
              <a:t>C++</a:t>
            </a:r>
          </a:p>
          <a:p>
            <a:r>
              <a:rPr lang="en-US" dirty="0"/>
              <a:t>Build/ dependency /automation/ deployment systems</a:t>
            </a:r>
          </a:p>
          <a:p>
            <a:pPr lvl="1"/>
            <a:r>
              <a:rPr lang="en-US" dirty="0"/>
              <a:t>Make, </a:t>
            </a:r>
            <a:r>
              <a:rPr lang="en-US" dirty="0" err="1"/>
              <a:t>snakemake</a:t>
            </a:r>
            <a:r>
              <a:rPr lang="en-US" dirty="0"/>
              <a:t>, </a:t>
            </a:r>
            <a:r>
              <a:rPr lang="en-US" dirty="0" err="1"/>
              <a:t>cmake</a:t>
            </a:r>
            <a:r>
              <a:rPr lang="en-US" dirty="0"/>
              <a:t>, bash scripts, Docker, some ansible</a:t>
            </a:r>
          </a:p>
          <a:p>
            <a:pPr lvl="1"/>
            <a:r>
              <a:rPr lang="en-US" dirty="0"/>
              <a:t>Webpack, babel, gulp, parcel, rollup, </a:t>
            </a:r>
            <a:r>
              <a:rPr lang="en-US" dirty="0" err="1"/>
              <a:t>browserify</a:t>
            </a:r>
            <a:r>
              <a:rPr lang="en-US" dirty="0"/>
              <a:t>, </a:t>
            </a:r>
            <a:r>
              <a:rPr lang="en-US" dirty="0" err="1"/>
              <a:t>vue</a:t>
            </a:r>
            <a:r>
              <a:rPr lang="en-US" dirty="0"/>
              <a:t> cli</a:t>
            </a:r>
          </a:p>
          <a:p>
            <a:pPr lvl="1"/>
            <a:r>
              <a:rPr lang="en-US" dirty="0"/>
              <a:t>pip, </a:t>
            </a:r>
            <a:r>
              <a:rPr lang="en-US" dirty="0" err="1"/>
              <a:t>pipenv</a:t>
            </a:r>
            <a:r>
              <a:rPr lang="en-US" dirty="0"/>
              <a:t>, poetry, </a:t>
            </a:r>
            <a:r>
              <a:rPr lang="en-US" dirty="0" err="1"/>
              <a:t>conda</a:t>
            </a:r>
            <a:r>
              <a:rPr lang="en-US" dirty="0"/>
              <a:t>, yarn, </a:t>
            </a:r>
            <a:r>
              <a:rPr lang="en-US" dirty="0" err="1"/>
              <a:t>npm</a:t>
            </a:r>
            <a:r>
              <a:rPr lang="en-US" dirty="0"/>
              <a:t>, go, cargo, </a:t>
            </a:r>
            <a:r>
              <a:rPr lang="en-US" dirty="0" err="1"/>
              <a:t>cget</a:t>
            </a:r>
            <a:r>
              <a:rPr lang="en-US" dirty="0"/>
              <a:t>, composer</a:t>
            </a:r>
          </a:p>
          <a:p>
            <a:r>
              <a:rPr lang="en-US" dirty="0"/>
              <a:t>Infrastructure environments</a:t>
            </a:r>
          </a:p>
          <a:p>
            <a:pPr lvl="1"/>
            <a:r>
              <a:rPr lang="en-US" dirty="0"/>
              <a:t>Google Cloud, AWS, on prem</a:t>
            </a:r>
          </a:p>
          <a:p>
            <a:r>
              <a:rPr lang="en-US" dirty="0"/>
              <a:t>Databases / </a:t>
            </a:r>
            <a:r>
              <a:rPr lang="en-US" dirty="0" err="1"/>
              <a:t>Queryable</a:t>
            </a:r>
            <a:r>
              <a:rPr lang="en-US" dirty="0"/>
              <a:t> storage</a:t>
            </a:r>
          </a:p>
          <a:p>
            <a:pPr lvl="1"/>
            <a:r>
              <a:rPr lang="en-US" dirty="0"/>
              <a:t>MySQL, </a:t>
            </a:r>
            <a:r>
              <a:rPr lang="en-US" dirty="0" err="1"/>
              <a:t>PostGres</a:t>
            </a:r>
            <a:r>
              <a:rPr lang="en-US" dirty="0"/>
              <a:t>, </a:t>
            </a:r>
            <a:r>
              <a:rPr lang="en-US" dirty="0" err="1"/>
              <a:t>Sqlite</a:t>
            </a:r>
            <a:r>
              <a:rPr lang="en-US" dirty="0"/>
              <a:t>, Mongo, Tabix, Parquet</a:t>
            </a:r>
          </a:p>
        </p:txBody>
      </p:sp>
      <p:sp>
        <p:nvSpPr>
          <p:cNvPr id="4" name="TextBox 3">
            <a:extLst>
              <a:ext uri="{FF2B5EF4-FFF2-40B4-BE49-F238E27FC236}">
                <a16:creationId xmlns:a16="http://schemas.microsoft.com/office/drawing/2014/main" id="{D03AC34E-DE65-2E87-4BFC-F646DD473B59}"/>
              </a:ext>
            </a:extLst>
          </p:cNvPr>
          <p:cNvSpPr txBox="1"/>
          <p:nvPr/>
        </p:nvSpPr>
        <p:spPr>
          <a:xfrm>
            <a:off x="301752" y="3105834"/>
            <a:ext cx="4553712" cy="2308324"/>
          </a:xfrm>
          <a:prstGeom prst="rect">
            <a:avLst/>
          </a:prstGeom>
          <a:noFill/>
        </p:spPr>
        <p:txBody>
          <a:bodyPr wrap="square" rtlCol="0">
            <a:spAutoFit/>
          </a:bodyPr>
          <a:lstStyle/>
          <a:p>
            <a:r>
              <a:rPr lang="en-US" dirty="0">
                <a:solidFill>
                  <a:schemeClr val="accent3">
                    <a:lumMod val="75000"/>
                  </a:schemeClr>
                </a:solidFill>
              </a:rPr>
              <a:t>Lack of a common team baseline is a hidden tax on productivity</a:t>
            </a:r>
          </a:p>
          <a:p>
            <a:endParaRPr lang="en-US" dirty="0">
              <a:solidFill>
                <a:srgbClr val="C00000"/>
              </a:solidFill>
            </a:endParaRPr>
          </a:p>
          <a:p>
            <a:r>
              <a:rPr lang="en-US" dirty="0">
                <a:solidFill>
                  <a:schemeClr val="accent2">
                    <a:lumMod val="75000"/>
                  </a:schemeClr>
                </a:solidFill>
              </a:rPr>
              <a:t>Choose technologies that can be supported by your team after you leave</a:t>
            </a:r>
          </a:p>
          <a:p>
            <a:endParaRPr lang="en-US" dirty="0">
              <a:solidFill>
                <a:srgbClr val="C00000"/>
              </a:solidFill>
            </a:endParaRPr>
          </a:p>
          <a:p>
            <a:r>
              <a:rPr lang="en-US" dirty="0"/>
              <a:t>Learning is great, but </a:t>
            </a:r>
            <a:r>
              <a:rPr lang="en-US" dirty="0">
                <a:solidFill>
                  <a:schemeClr val="accent6">
                    <a:lumMod val="75000"/>
                  </a:schemeClr>
                </a:solidFill>
              </a:rPr>
              <a:t>no one wants to maintain your custom </a:t>
            </a:r>
            <a:r>
              <a:rPr lang="en-US" dirty="0" err="1">
                <a:solidFill>
                  <a:schemeClr val="accent6">
                    <a:lumMod val="75000"/>
                  </a:schemeClr>
                </a:solidFill>
              </a:rPr>
              <a:t>malbolge</a:t>
            </a:r>
            <a:r>
              <a:rPr lang="en-US" dirty="0">
                <a:solidFill>
                  <a:schemeClr val="accent6">
                    <a:lumMod val="75000"/>
                  </a:schemeClr>
                </a:solidFill>
              </a:rPr>
              <a:t> interpreter</a:t>
            </a:r>
          </a:p>
        </p:txBody>
      </p:sp>
    </p:spTree>
    <p:extLst>
      <p:ext uri="{BB962C8B-B14F-4D97-AF65-F5344CB8AC3E}">
        <p14:creationId xmlns:p14="http://schemas.microsoft.com/office/powerpoint/2010/main" val="1130741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C064-3643-98DC-8E3B-CCEEE38B5221}"/>
              </a:ext>
            </a:extLst>
          </p:cNvPr>
          <p:cNvSpPr>
            <a:spLocks noGrp="1"/>
          </p:cNvSpPr>
          <p:nvPr>
            <p:ph type="title"/>
          </p:nvPr>
        </p:nvSpPr>
        <p:spPr/>
        <p:txBody>
          <a:bodyPr/>
          <a:lstStyle/>
          <a:p>
            <a:r>
              <a:rPr lang="en-US" dirty="0"/>
              <a:t>Sample </a:t>
            </a:r>
            <a:r>
              <a:rPr lang="en-US" dirty="0">
                <a:solidFill>
                  <a:schemeClr val="accent1">
                    <a:lumMod val="75000"/>
                  </a:schemeClr>
                </a:solidFill>
              </a:rPr>
              <a:t>archival checklist: </a:t>
            </a:r>
            <a:r>
              <a:rPr lang="en-US" dirty="0">
                <a:solidFill>
                  <a:schemeClr val="accent4">
                    <a:lumMod val="50000"/>
                  </a:schemeClr>
                </a:solidFill>
              </a:rPr>
              <a:t>CLI Tools</a:t>
            </a:r>
          </a:p>
        </p:txBody>
      </p:sp>
      <p:sp>
        <p:nvSpPr>
          <p:cNvPr id="3" name="Content Placeholder 2">
            <a:extLst>
              <a:ext uri="{FF2B5EF4-FFF2-40B4-BE49-F238E27FC236}">
                <a16:creationId xmlns:a16="http://schemas.microsoft.com/office/drawing/2014/main" id="{11EBE79D-155E-47C5-7412-035AB148889D}"/>
              </a:ext>
            </a:extLst>
          </p:cNvPr>
          <p:cNvSpPr>
            <a:spLocks noGrp="1"/>
          </p:cNvSpPr>
          <p:nvPr>
            <p:ph idx="1"/>
          </p:nvPr>
        </p:nvSpPr>
        <p:spPr>
          <a:xfrm>
            <a:off x="838200" y="1581785"/>
            <a:ext cx="10515600" cy="4667250"/>
          </a:xfrm>
        </p:spPr>
        <p:txBody>
          <a:bodyPr>
            <a:normAutofit fontScale="92500" lnSpcReduction="20000"/>
          </a:bodyPr>
          <a:lstStyle/>
          <a:p>
            <a:pPr>
              <a:buFont typeface="Wingdings" pitchFamily="2" charset="2"/>
              <a:buChar char="q"/>
            </a:pPr>
            <a:r>
              <a:rPr lang="en-US" dirty="0"/>
              <a:t> Code is available in a stable “source of record” (</a:t>
            </a:r>
            <a:r>
              <a:rPr lang="en-US" dirty="0" err="1"/>
              <a:t>eg</a:t>
            </a:r>
            <a:r>
              <a:rPr lang="en-US" dirty="0"/>
              <a:t> public version control)</a:t>
            </a:r>
          </a:p>
          <a:p>
            <a:pPr lvl="1">
              <a:buFont typeface="Wingdings" pitchFamily="2" charset="2"/>
              <a:buChar char="q"/>
            </a:pPr>
            <a:r>
              <a:rPr lang="en-US" dirty="0"/>
              <a:t> Ensure that at least one other person can release “official” bugfixes</a:t>
            </a:r>
            <a:endParaRPr lang="en-US" dirty="0">
              <a:solidFill>
                <a:schemeClr val="accent2">
                  <a:lumMod val="75000"/>
                </a:schemeClr>
              </a:solidFill>
            </a:endParaRPr>
          </a:p>
          <a:p>
            <a:pPr lvl="1">
              <a:buFont typeface="Wingdings" pitchFamily="2" charset="2"/>
              <a:buChar char="q"/>
            </a:pPr>
            <a:r>
              <a:rPr lang="en-US" dirty="0"/>
              <a:t> Tidy up: ADD comments / citations, and REMOVE unused code and files</a:t>
            </a:r>
          </a:p>
          <a:p>
            <a:pPr>
              <a:buFont typeface="Wingdings" pitchFamily="2" charset="2"/>
              <a:buChar char="q"/>
            </a:pPr>
            <a:r>
              <a:rPr lang="en-US" dirty="0"/>
              <a:t> Instructions can be followed without additional help</a:t>
            </a:r>
          </a:p>
          <a:p>
            <a:pPr lvl="1">
              <a:buFont typeface="Wingdings" pitchFamily="2" charset="2"/>
              <a:buChar char="q"/>
            </a:pPr>
            <a:r>
              <a:rPr lang="en-US" dirty="0"/>
              <a:t> Code compiles and runs on a “clean” environment (</a:t>
            </a:r>
            <a:r>
              <a:rPr lang="en-US" dirty="0" err="1"/>
              <a:t>eg</a:t>
            </a:r>
            <a:r>
              <a:rPr lang="en-US" dirty="0"/>
              <a:t> docker or CI server)</a:t>
            </a:r>
          </a:p>
          <a:p>
            <a:pPr>
              <a:buFont typeface="Wingdings" pitchFamily="2" charset="2"/>
              <a:buChar char="q"/>
            </a:pPr>
            <a:r>
              <a:rPr lang="en-US" dirty="0"/>
              <a:t> Identify how to validate the software</a:t>
            </a:r>
          </a:p>
          <a:p>
            <a:pPr lvl="1">
              <a:buFont typeface="Wingdings" pitchFamily="2" charset="2"/>
              <a:buChar char="q"/>
            </a:pPr>
            <a:r>
              <a:rPr lang="en-US" dirty="0"/>
              <a:t> Automate with small example test set if possible</a:t>
            </a:r>
          </a:p>
          <a:p>
            <a:pPr lvl="1">
              <a:buFont typeface="Wingdings" pitchFamily="2" charset="2"/>
              <a:buChar char="q"/>
            </a:pPr>
            <a:r>
              <a:rPr lang="en-US" dirty="0"/>
              <a:t> Given same code and input files, can someone reproduce the figures in your paper?</a:t>
            </a:r>
          </a:p>
          <a:p>
            <a:pPr lvl="1">
              <a:buFont typeface="Wingdings" pitchFamily="2" charset="2"/>
              <a:buChar char="q"/>
            </a:pPr>
            <a:r>
              <a:rPr lang="en-US" dirty="0"/>
              <a:t> Tag the version of code used to generate a paper</a:t>
            </a:r>
          </a:p>
          <a:p>
            <a:pPr>
              <a:buFont typeface="Wingdings" pitchFamily="2" charset="2"/>
              <a:buChar char="q"/>
            </a:pPr>
            <a:r>
              <a:rPr lang="en-US" dirty="0"/>
              <a:t> Externalize ownership</a:t>
            </a:r>
          </a:p>
          <a:p>
            <a:pPr lvl="1">
              <a:buFont typeface="Wingdings" pitchFamily="2" charset="2"/>
              <a:buChar char="q"/>
            </a:pPr>
            <a:r>
              <a:rPr lang="en-US" dirty="0"/>
              <a:t> Have someone read and try the instructions</a:t>
            </a:r>
          </a:p>
          <a:p>
            <a:pPr lvl="1">
              <a:buFont typeface="Wingdings" pitchFamily="2" charset="2"/>
              <a:buChar char="q"/>
            </a:pPr>
            <a:r>
              <a:rPr lang="en-US" dirty="0"/>
              <a:t> Provide an inventory of key resources and make sure someone else has access </a:t>
            </a:r>
          </a:p>
          <a:p>
            <a:pPr lvl="1">
              <a:buFont typeface="Wingdings" pitchFamily="2" charset="2"/>
              <a:buChar char="q"/>
            </a:pPr>
            <a:r>
              <a:rPr lang="en-US" dirty="0"/>
              <a:t> Transfer ownership of mailing lists, shared documents, monitoring services, </a:t>
            </a:r>
            <a:r>
              <a:rPr lang="en-US" dirty="0" err="1"/>
              <a:t>etc</a:t>
            </a:r>
            <a:endParaRPr lang="en-US" dirty="0"/>
          </a:p>
        </p:txBody>
      </p:sp>
      <p:sp>
        <p:nvSpPr>
          <p:cNvPr id="6" name="Rectangle 5">
            <a:extLst>
              <a:ext uri="{FF2B5EF4-FFF2-40B4-BE49-F238E27FC236}">
                <a16:creationId xmlns:a16="http://schemas.microsoft.com/office/drawing/2014/main" id="{222D8DEA-F99D-DB05-55FD-B2B96D0E07F1}"/>
              </a:ext>
            </a:extLst>
          </p:cNvPr>
          <p:cNvSpPr/>
          <p:nvPr/>
        </p:nvSpPr>
        <p:spPr>
          <a:xfrm>
            <a:off x="365760" y="6510218"/>
            <a:ext cx="3876061" cy="307777"/>
          </a:xfrm>
          <a:prstGeom prst="rect">
            <a:avLst/>
          </a:prstGeom>
        </p:spPr>
        <p:txBody>
          <a:bodyPr wrap="none">
            <a:spAutoFit/>
          </a:bodyPr>
          <a:lstStyle/>
          <a:p>
            <a:r>
              <a:rPr lang="en-US" sz="1400" dirty="0">
                <a:solidFill>
                  <a:schemeClr val="tx1">
                    <a:lumMod val="50000"/>
                    <a:lumOff val="50000"/>
                  </a:schemeClr>
                </a:solidFill>
              </a:rPr>
              <a:t>GitHub organization: </a:t>
            </a:r>
            <a:r>
              <a:rPr lang="en-US" sz="1400" dirty="0"/>
              <a:t> </a:t>
            </a:r>
            <a:r>
              <a:rPr lang="en-US" sz="1400" dirty="0">
                <a:hlinkClick r:id="rId2"/>
              </a:rPr>
              <a:t>https://github.com/statgen/</a:t>
            </a:r>
            <a:r>
              <a:rPr lang="en-US" sz="1400" dirty="0"/>
              <a:t> </a:t>
            </a:r>
          </a:p>
        </p:txBody>
      </p:sp>
      <p:pic>
        <p:nvPicPr>
          <p:cNvPr id="2050" name="Picture 2" descr="GitHub Logos and Usage · GitHub">
            <a:extLst>
              <a:ext uri="{FF2B5EF4-FFF2-40B4-BE49-F238E27FC236}">
                <a16:creationId xmlns:a16="http://schemas.microsoft.com/office/drawing/2014/main" id="{48EB0AAD-89A4-0DE3-438A-4A23C6B6F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21120"/>
            <a:ext cx="436880" cy="436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881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288D-6DE8-E30D-5881-6268674ADB57}"/>
              </a:ext>
            </a:extLst>
          </p:cNvPr>
          <p:cNvSpPr>
            <a:spLocks noGrp="1"/>
          </p:cNvSpPr>
          <p:nvPr>
            <p:ph type="title"/>
          </p:nvPr>
        </p:nvSpPr>
        <p:spPr/>
        <p:txBody>
          <a:bodyPr/>
          <a:lstStyle/>
          <a:p>
            <a:r>
              <a:rPr lang="en-US" dirty="0"/>
              <a:t>Web Apps: sample </a:t>
            </a:r>
            <a:r>
              <a:rPr lang="en-US" dirty="0">
                <a:solidFill>
                  <a:schemeClr val="accent1">
                    <a:lumMod val="75000"/>
                  </a:schemeClr>
                </a:solidFill>
              </a:rPr>
              <a:t>inventory of key resources</a:t>
            </a:r>
          </a:p>
        </p:txBody>
      </p:sp>
      <p:sp>
        <p:nvSpPr>
          <p:cNvPr id="3" name="Content Placeholder 2">
            <a:extLst>
              <a:ext uri="{FF2B5EF4-FFF2-40B4-BE49-F238E27FC236}">
                <a16:creationId xmlns:a16="http://schemas.microsoft.com/office/drawing/2014/main" id="{98811DDB-D6A2-9FCE-3543-B48CF56C56DB}"/>
              </a:ext>
            </a:extLst>
          </p:cNvPr>
          <p:cNvSpPr>
            <a:spLocks noGrp="1"/>
          </p:cNvSpPr>
          <p:nvPr>
            <p:ph idx="1"/>
          </p:nvPr>
        </p:nvSpPr>
        <p:spPr>
          <a:xfrm>
            <a:off x="838200" y="1531620"/>
            <a:ext cx="10515600" cy="4961255"/>
          </a:xfrm>
        </p:spPr>
        <p:txBody>
          <a:bodyPr>
            <a:normAutofit fontScale="62500" lnSpcReduction="20000"/>
          </a:bodyPr>
          <a:lstStyle/>
          <a:p>
            <a:pPr>
              <a:buFont typeface="Wingdings" pitchFamily="2" charset="2"/>
              <a:buChar char="q"/>
            </a:pPr>
            <a:r>
              <a:rPr lang="en-US" dirty="0"/>
              <a:t> Where to download key resource files</a:t>
            </a:r>
          </a:p>
          <a:p>
            <a:pPr lvl="1">
              <a:buFont typeface="Wingdings" pitchFamily="2" charset="2"/>
              <a:buChar char="q"/>
            </a:pPr>
            <a:r>
              <a:rPr lang="en-US" dirty="0"/>
              <a:t> If access is required, identify point of contact (</a:t>
            </a:r>
            <a:r>
              <a:rPr lang="en-US" dirty="0">
                <a:solidFill>
                  <a:schemeClr val="accent6">
                    <a:lumMod val="50000"/>
                  </a:schemeClr>
                </a:solidFill>
              </a:rPr>
              <a:t>people are resources too!</a:t>
            </a:r>
            <a:r>
              <a:rPr lang="en-US" dirty="0"/>
              <a:t>)</a:t>
            </a:r>
          </a:p>
          <a:p>
            <a:pPr lvl="1">
              <a:buFont typeface="Wingdings" pitchFamily="2" charset="2"/>
              <a:buChar char="q"/>
            </a:pPr>
            <a:r>
              <a:rPr lang="en-US" dirty="0"/>
              <a:t> Provide a citation in case the FTP site is reorganized</a:t>
            </a:r>
          </a:p>
          <a:p>
            <a:pPr>
              <a:buFont typeface="Wingdings" pitchFamily="2" charset="2"/>
              <a:buChar char="q"/>
            </a:pPr>
            <a:r>
              <a:rPr lang="en-US" dirty="0"/>
              <a:t> Things not stored in version control</a:t>
            </a:r>
          </a:p>
          <a:p>
            <a:pPr lvl="1">
              <a:buFont typeface="Wingdings" pitchFamily="2" charset="2"/>
              <a:buChar char="q"/>
            </a:pPr>
            <a:r>
              <a:rPr lang="en-US" dirty="0"/>
              <a:t> Configuration files, application secrets</a:t>
            </a:r>
          </a:p>
          <a:p>
            <a:pPr lvl="1">
              <a:buFont typeface="Wingdings" pitchFamily="2" charset="2"/>
              <a:buChar char="q"/>
            </a:pPr>
            <a:r>
              <a:rPr lang="en-US" dirty="0"/>
              <a:t> External dependencies (Box/ Google Drive folders, Facebook/ Google Login, </a:t>
            </a:r>
            <a:r>
              <a:rPr lang="en-US" dirty="0" err="1"/>
              <a:t>etc</a:t>
            </a:r>
            <a:r>
              <a:rPr lang="en-US" dirty="0"/>
              <a:t>)</a:t>
            </a:r>
          </a:p>
          <a:p>
            <a:pPr>
              <a:buFont typeface="Wingdings" pitchFamily="2" charset="2"/>
              <a:buChar char="q"/>
            </a:pPr>
            <a:r>
              <a:rPr lang="en-US" dirty="0"/>
              <a:t> How to find AND obtain access to key services- give PI access as fallback</a:t>
            </a:r>
          </a:p>
          <a:p>
            <a:pPr lvl="1">
              <a:buFont typeface="Wingdings" pitchFamily="2" charset="2"/>
              <a:buChar char="q"/>
            </a:pPr>
            <a:r>
              <a:rPr lang="en-US" dirty="0"/>
              <a:t> List of servers and databases + access credentials</a:t>
            </a:r>
          </a:p>
          <a:p>
            <a:pPr lvl="1">
              <a:buFont typeface="Wingdings" pitchFamily="2" charset="2"/>
              <a:buChar char="q"/>
            </a:pPr>
            <a:r>
              <a:rPr lang="en-US" dirty="0"/>
              <a:t> Third party services (analytics, mailing lists, issue tracker, domain registrations)</a:t>
            </a:r>
          </a:p>
          <a:p>
            <a:pPr lvl="1">
              <a:buFont typeface="Wingdings" pitchFamily="2" charset="2"/>
              <a:buChar char="q"/>
            </a:pPr>
            <a:r>
              <a:rPr lang="en-US" dirty="0"/>
              <a:t> Monitoring systems (Nagios, Sentry) and billing reminders</a:t>
            </a:r>
          </a:p>
          <a:p>
            <a:pPr lvl="1">
              <a:buFont typeface="Wingdings" pitchFamily="2" charset="2"/>
              <a:buChar char="q"/>
            </a:pPr>
            <a:r>
              <a:rPr lang="en-US" dirty="0"/>
              <a:t> Grant PERMISSIONS, not just ACCESS. A locked console is not useful.</a:t>
            </a:r>
          </a:p>
          <a:p>
            <a:pPr>
              <a:buFont typeface="Wingdings" pitchFamily="2" charset="2"/>
              <a:buChar char="q"/>
            </a:pPr>
            <a:r>
              <a:rPr lang="en-US" dirty="0"/>
              <a:t> Process</a:t>
            </a:r>
          </a:p>
          <a:p>
            <a:pPr lvl="1">
              <a:buFont typeface="Wingdings" pitchFamily="2" charset="2"/>
              <a:buChar char="q"/>
            </a:pPr>
            <a:r>
              <a:rPr lang="en-US" dirty="0"/>
              <a:t> Data dictionary for config/resource files: “the entire script depends on column 11, what’s that?”</a:t>
            </a:r>
          </a:p>
          <a:p>
            <a:pPr lvl="1">
              <a:buFont typeface="Wingdings" pitchFamily="2" charset="2"/>
              <a:buChar char="q"/>
            </a:pPr>
            <a:r>
              <a:rPr lang="en-US" dirty="0"/>
              <a:t> Secret knowledge: “Things I check manually but never found time to automate”</a:t>
            </a:r>
          </a:p>
          <a:p>
            <a:pPr lvl="1">
              <a:buFont typeface="Wingdings" pitchFamily="2" charset="2"/>
              <a:buChar char="q"/>
            </a:pPr>
            <a:r>
              <a:rPr lang="en-US" dirty="0"/>
              <a:t> Tips to the next person: “Stuff I think is worth doing in the future”</a:t>
            </a:r>
          </a:p>
          <a:p>
            <a:pPr lvl="1">
              <a:buFont typeface="Wingdings" pitchFamily="2" charset="2"/>
              <a:buChar char="q"/>
            </a:pPr>
            <a:r>
              <a:rPr lang="en-US" dirty="0"/>
              <a:t> Critical files that you must be able to find fast (</a:t>
            </a:r>
            <a:r>
              <a:rPr lang="en-US" dirty="0" err="1"/>
              <a:t>eg</a:t>
            </a:r>
            <a:r>
              <a:rPr lang="en-US" dirty="0"/>
              <a:t> IRB documents)</a:t>
            </a:r>
          </a:p>
          <a:p>
            <a:pPr>
              <a:buFont typeface="Wingdings" pitchFamily="2" charset="2"/>
              <a:buChar char="q"/>
            </a:pPr>
            <a:r>
              <a:rPr lang="en-US" dirty="0"/>
              <a:t> Operations and disaster recovery </a:t>
            </a:r>
          </a:p>
          <a:p>
            <a:pPr lvl="1">
              <a:buFont typeface="Wingdings" pitchFamily="2" charset="2"/>
              <a:buChar char="q"/>
            </a:pPr>
            <a:r>
              <a:rPr lang="en-US" dirty="0"/>
              <a:t> Standard operating procedures / automated scripts / service-specific repositories (Terraform, ansible, </a:t>
            </a:r>
            <a:r>
              <a:rPr lang="en-US" dirty="0" err="1"/>
              <a:t>etc</a:t>
            </a:r>
            <a:r>
              <a:rPr lang="en-US" dirty="0"/>
              <a:t>)</a:t>
            </a:r>
          </a:p>
          <a:p>
            <a:pPr lvl="1">
              <a:buFont typeface="Wingdings" pitchFamily="2" charset="2"/>
              <a:buChar char="q"/>
            </a:pPr>
            <a:r>
              <a:rPr lang="en-US" dirty="0"/>
              <a:t> Call out key items that are time sensitive and can’t be ignored (billing alerts, IRB paperwork, domain renewals, </a:t>
            </a:r>
            <a:r>
              <a:rPr lang="en-US" dirty="0" err="1"/>
              <a:t>etc</a:t>
            </a:r>
            <a:r>
              <a:rPr lang="en-US" dirty="0"/>
              <a:t>)</a:t>
            </a:r>
          </a:p>
          <a:p>
            <a:pPr lvl="1">
              <a:buFont typeface="Wingdings" pitchFamily="2" charset="2"/>
              <a:buChar char="q"/>
            </a:pPr>
            <a:r>
              <a:rPr lang="en-US" dirty="0"/>
              <a:t> Backups</a:t>
            </a:r>
          </a:p>
        </p:txBody>
      </p:sp>
    </p:spTree>
    <p:extLst>
      <p:ext uri="{BB962C8B-B14F-4D97-AF65-F5344CB8AC3E}">
        <p14:creationId xmlns:p14="http://schemas.microsoft.com/office/powerpoint/2010/main" val="2540001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7BA08-ED8A-734D-89E2-65A75A114C27}"/>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BFF5D687-10C7-8C4C-9213-DFE902C9D5BD}"/>
              </a:ext>
            </a:extLst>
          </p:cNvPr>
          <p:cNvSpPr>
            <a:spLocks noGrp="1"/>
          </p:cNvSpPr>
          <p:nvPr>
            <p:ph idx="1"/>
          </p:nvPr>
        </p:nvSpPr>
        <p:spPr>
          <a:xfrm>
            <a:off x="838200" y="1825624"/>
            <a:ext cx="10515600" cy="4931791"/>
          </a:xfrm>
        </p:spPr>
        <p:txBody>
          <a:bodyPr>
            <a:normAutofit fontScale="92500" lnSpcReduction="10000"/>
          </a:bodyPr>
          <a:lstStyle/>
          <a:p>
            <a:r>
              <a:rPr lang="en-US" dirty="0">
                <a:solidFill>
                  <a:schemeClr val="accent3">
                    <a:lumMod val="50000"/>
                  </a:schemeClr>
                </a:solidFill>
              </a:rPr>
              <a:t>(*)</a:t>
            </a:r>
            <a:r>
              <a:rPr lang="en-US" dirty="0"/>
              <a:t> </a:t>
            </a:r>
            <a:r>
              <a:rPr lang="en-US" b="1" dirty="0"/>
              <a:t>Ten simple rules for making research software more robust - </a:t>
            </a:r>
            <a:r>
              <a:rPr lang="en-US" sz="2400" dirty="0">
                <a:hlinkClick r:id="rId2"/>
              </a:rPr>
              <a:t>https://journals.plos.org/ploscompbiol/article?id=10.1371/journal.pcbi.1005412</a:t>
            </a:r>
            <a:endParaRPr lang="en-US" sz="2400" dirty="0"/>
          </a:p>
          <a:p>
            <a:r>
              <a:rPr lang="en-US" b="1" dirty="0"/>
              <a:t>Good enough practices in scientific computing</a:t>
            </a:r>
            <a:r>
              <a:rPr lang="en-US" dirty="0"/>
              <a:t> </a:t>
            </a:r>
            <a:r>
              <a:rPr lang="en-US" sz="2400" dirty="0">
                <a:hlinkClick r:id="rId3"/>
              </a:rPr>
              <a:t>https://journals.plos.org/ploscompbiol/article?id=10.1371/journal.pcbi.1005510</a:t>
            </a:r>
            <a:r>
              <a:rPr lang="en-US" sz="2400" dirty="0"/>
              <a:t> </a:t>
            </a:r>
          </a:p>
          <a:p>
            <a:r>
              <a:rPr lang="en-US" dirty="0">
                <a:solidFill>
                  <a:schemeClr val="accent3">
                    <a:lumMod val="50000"/>
                  </a:schemeClr>
                </a:solidFill>
              </a:rPr>
              <a:t>(*)</a:t>
            </a:r>
            <a:r>
              <a:rPr lang="en-US" dirty="0"/>
              <a:t> </a:t>
            </a:r>
            <a:r>
              <a:rPr lang="en-US" b="1" dirty="0"/>
              <a:t>Ten simple rules for biologists initiating a collaboration with computer scientists </a:t>
            </a:r>
            <a:r>
              <a:rPr lang="en-US" sz="2400" dirty="0">
                <a:hlinkClick r:id="rId4"/>
              </a:rPr>
              <a:t>https://journals.plos.org/ploscompbiol/article?id=10.1371/journal.pcbi.1008281</a:t>
            </a:r>
            <a:r>
              <a:rPr lang="en-US" sz="2400" dirty="0"/>
              <a:t> </a:t>
            </a:r>
          </a:p>
          <a:p>
            <a:r>
              <a:rPr lang="en-US" b="1" dirty="0"/>
              <a:t>JOSS review checklist:  </a:t>
            </a:r>
            <a:r>
              <a:rPr lang="en-US" sz="2400" dirty="0">
                <a:hlinkClick r:id="rId5"/>
              </a:rPr>
              <a:t>https://joss.readthedocs.io/en/latest/review_checklist.html</a:t>
            </a:r>
            <a:r>
              <a:rPr lang="en-US" sz="2400" dirty="0"/>
              <a:t> </a:t>
            </a:r>
          </a:p>
          <a:p>
            <a:r>
              <a:rPr lang="en-US" b="1" dirty="0"/>
              <a:t>Best practices for writing code comments: </a:t>
            </a:r>
            <a:r>
              <a:rPr lang="en-US" sz="2400" dirty="0">
                <a:hlinkClick r:id="rId6"/>
              </a:rPr>
              <a:t>https://stackoverflow.blog/2021/12/23/best-practices-for-writing-code-comments/</a:t>
            </a:r>
            <a:r>
              <a:rPr lang="en-US" sz="2400" dirty="0"/>
              <a:t> </a:t>
            </a:r>
            <a:endParaRPr lang="en-US" sz="2400" b="1" dirty="0"/>
          </a:p>
          <a:p>
            <a:r>
              <a:rPr lang="en-US" b="1" dirty="0"/>
              <a:t>Data dictionary</a:t>
            </a:r>
            <a:r>
              <a:rPr lang="en-US" dirty="0"/>
              <a:t>:</a:t>
            </a:r>
            <a:r>
              <a:rPr lang="en-US" sz="2400" dirty="0"/>
              <a:t> </a:t>
            </a:r>
            <a:r>
              <a:rPr lang="en-US" sz="2400" dirty="0">
                <a:hlinkClick r:id="rId7"/>
              </a:rPr>
              <a:t>https://library.ucmerced.edu/data-dictionaries</a:t>
            </a:r>
            <a:r>
              <a:rPr lang="en-US" sz="2400" dirty="0"/>
              <a:t> </a:t>
            </a:r>
          </a:p>
          <a:p>
            <a:r>
              <a:rPr lang="en-US" b="1" dirty="0"/>
              <a:t>Runbooks and Playbooks:</a:t>
            </a:r>
            <a:r>
              <a:rPr lang="en-US" sz="2400" dirty="0"/>
              <a:t> </a:t>
            </a:r>
            <a:r>
              <a:rPr lang="en-US" sz="2400" dirty="0">
                <a:hlinkClick r:id="rId8"/>
              </a:rPr>
              <a:t>https://www.pagerduty.com/resources/learn/what-is-a-runbook/</a:t>
            </a:r>
            <a:r>
              <a:rPr lang="en-US" sz="2400" dirty="0"/>
              <a:t> </a:t>
            </a:r>
          </a:p>
        </p:txBody>
      </p:sp>
    </p:spTree>
    <p:extLst>
      <p:ext uri="{BB962C8B-B14F-4D97-AF65-F5344CB8AC3E}">
        <p14:creationId xmlns:p14="http://schemas.microsoft.com/office/powerpoint/2010/main" val="3063446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8769C-8EEC-9F60-25E0-E44761C96733}"/>
              </a:ext>
            </a:extLst>
          </p:cNvPr>
          <p:cNvSpPr>
            <a:spLocks noGrp="1"/>
          </p:cNvSpPr>
          <p:nvPr>
            <p:ph type="title"/>
          </p:nvPr>
        </p:nvSpPr>
        <p:spPr>
          <a:xfrm>
            <a:off x="934719" y="0"/>
            <a:ext cx="10515600" cy="1325563"/>
          </a:xfrm>
        </p:spPr>
        <p:txBody>
          <a:bodyPr/>
          <a:lstStyle/>
          <a:p>
            <a:r>
              <a:rPr lang="en-US" dirty="0">
                <a:solidFill>
                  <a:schemeClr val="accent1">
                    <a:lumMod val="75000"/>
                  </a:schemeClr>
                </a:solidFill>
              </a:rPr>
              <a:t>Places</a:t>
            </a:r>
            <a:r>
              <a:rPr lang="en-US" dirty="0"/>
              <a:t> to archive things</a:t>
            </a:r>
          </a:p>
        </p:txBody>
      </p:sp>
      <p:sp>
        <p:nvSpPr>
          <p:cNvPr id="6" name="Content Placeholder 5">
            <a:extLst>
              <a:ext uri="{FF2B5EF4-FFF2-40B4-BE49-F238E27FC236}">
                <a16:creationId xmlns:a16="http://schemas.microsoft.com/office/drawing/2014/main" id="{880D75B7-A830-80EB-4F90-B85B3DA2D513}"/>
              </a:ext>
            </a:extLst>
          </p:cNvPr>
          <p:cNvSpPr>
            <a:spLocks noGrp="1"/>
          </p:cNvSpPr>
          <p:nvPr>
            <p:ph idx="1"/>
          </p:nvPr>
        </p:nvSpPr>
        <p:spPr>
          <a:xfrm>
            <a:off x="477519" y="1043305"/>
            <a:ext cx="11429999" cy="5570371"/>
          </a:xfrm>
          <a:prstGeom prst="rect">
            <a:avLst/>
          </a:prstGeom>
        </p:spPr>
        <p:txBody>
          <a:bodyPr wrap="square">
            <a:spAutoFit/>
          </a:bodyPr>
          <a:lstStyle/>
          <a:p>
            <a:r>
              <a:rPr lang="en-US" dirty="0"/>
              <a:t>Version Control: </a:t>
            </a:r>
            <a:r>
              <a:rPr lang="en-US" sz="2000" dirty="0">
                <a:hlinkClick r:id="rId2"/>
              </a:rPr>
              <a:t>https://github.com/statgen/</a:t>
            </a:r>
            <a:r>
              <a:rPr lang="en-US" sz="2000" dirty="0"/>
              <a:t> </a:t>
            </a:r>
          </a:p>
          <a:p>
            <a:pPr lvl="1"/>
            <a:r>
              <a:rPr lang="en-US" dirty="0"/>
              <a:t>Also provides public issue tracker for reporting bugs!</a:t>
            </a:r>
          </a:p>
          <a:p>
            <a:r>
              <a:rPr lang="en-US" dirty="0"/>
              <a:t>Citable DOIs for research articles: </a:t>
            </a:r>
            <a:r>
              <a:rPr lang="en-US" sz="2000" dirty="0">
                <a:hlinkClick r:id="rId3"/>
              </a:rPr>
              <a:t>https://help.zenodo.org/features/</a:t>
            </a:r>
            <a:r>
              <a:rPr lang="en-US" sz="2000" dirty="0"/>
              <a:t> </a:t>
            </a:r>
          </a:p>
          <a:p>
            <a:pPr lvl="1"/>
            <a:r>
              <a:rPr lang="en-US" dirty="0"/>
              <a:t>Or other domain specific hosting services (GWAS catalog, </a:t>
            </a:r>
            <a:r>
              <a:rPr lang="en-US" dirty="0" err="1"/>
              <a:t>Figshare</a:t>
            </a:r>
            <a:r>
              <a:rPr lang="en-US" dirty="0"/>
              <a:t>, </a:t>
            </a:r>
            <a:r>
              <a:rPr lang="en-US" dirty="0" err="1"/>
              <a:t>Dataverse</a:t>
            </a:r>
            <a:r>
              <a:rPr lang="en-US" dirty="0"/>
              <a:t>, OSF, </a:t>
            </a:r>
            <a:r>
              <a:rPr lang="en-US" dirty="0" err="1"/>
              <a:t>etc</a:t>
            </a:r>
            <a:r>
              <a:rPr lang="en-US" dirty="0"/>
              <a:t>)</a:t>
            </a:r>
          </a:p>
          <a:p>
            <a:r>
              <a:rPr lang="en-US" dirty="0" err="1"/>
              <a:t>KeePassXC</a:t>
            </a:r>
            <a:r>
              <a:rPr lang="en-US" dirty="0"/>
              <a:t> encrypted password manager: </a:t>
            </a:r>
            <a:r>
              <a:rPr lang="en-US" sz="2000" dirty="0">
                <a:hlinkClick r:id="rId4"/>
              </a:rPr>
              <a:t>https://keepassxc.org/</a:t>
            </a:r>
            <a:r>
              <a:rPr lang="en-US" sz="2000" dirty="0"/>
              <a:t> </a:t>
            </a:r>
          </a:p>
          <a:p>
            <a:r>
              <a:rPr lang="en-US" dirty="0"/>
              <a:t>“Requester pays” option for big datasets (cloud storage)</a:t>
            </a:r>
          </a:p>
          <a:p>
            <a:r>
              <a:rPr lang="en-US" dirty="0"/>
              <a:t>Group wiki</a:t>
            </a:r>
          </a:p>
          <a:p>
            <a:pPr lvl="1"/>
            <a:r>
              <a:rPr lang="en-US" sz="2000" dirty="0">
                <a:hlinkClick r:id="rId5"/>
              </a:rPr>
              <a:t>https://genome.sph.umich.edu/wiki/</a:t>
            </a:r>
            <a:r>
              <a:rPr lang="en-US" sz="2000" dirty="0" err="1">
                <a:hlinkClick r:id="rId5"/>
              </a:rPr>
              <a:t>Main_Page</a:t>
            </a:r>
            <a:endParaRPr lang="en-US" sz="2000" dirty="0"/>
          </a:p>
          <a:p>
            <a:pPr lvl="1"/>
            <a:r>
              <a:rPr lang="en-US" sz="2000" dirty="0">
                <a:hlinkClick r:id="rId6"/>
              </a:rPr>
              <a:t>https://statgen.sph.umich.edu/wiki/</a:t>
            </a:r>
            <a:r>
              <a:rPr lang="en-US" sz="2000" dirty="0"/>
              <a:t> </a:t>
            </a:r>
          </a:p>
          <a:p>
            <a:r>
              <a:rPr lang="en-US" dirty="0" err="1"/>
              <a:t>UMich</a:t>
            </a:r>
            <a:r>
              <a:rPr lang="en-US" dirty="0"/>
              <a:t> services: </a:t>
            </a:r>
          </a:p>
          <a:p>
            <a:pPr lvl="1"/>
            <a:r>
              <a:rPr lang="en-US" sz="2000" dirty="0">
                <a:hlinkClick r:id="rId7"/>
              </a:rPr>
              <a:t>https://its.umich.edu/accounts-access/leaving</a:t>
            </a:r>
            <a:r>
              <a:rPr lang="en-US" sz="2000" dirty="0"/>
              <a:t> </a:t>
            </a:r>
          </a:p>
          <a:p>
            <a:pPr lvl="1"/>
            <a:r>
              <a:rPr lang="en-US" sz="2000" dirty="0"/>
              <a:t>Shared accounts: </a:t>
            </a:r>
            <a:r>
              <a:rPr lang="en-US" sz="2000" dirty="0">
                <a:hlinkClick r:id="rId8"/>
              </a:rPr>
              <a:t>https://documentation.its.umich.edu/node/501</a:t>
            </a:r>
            <a:r>
              <a:rPr lang="en-US" sz="2000" dirty="0"/>
              <a:t> </a:t>
            </a:r>
          </a:p>
          <a:p>
            <a:pPr lvl="1"/>
            <a:r>
              <a:rPr lang="en-US" sz="2000" dirty="0" err="1"/>
              <a:t>MCommunity</a:t>
            </a:r>
            <a:r>
              <a:rPr lang="en-US" sz="2000" dirty="0"/>
              <a:t> Groups: </a:t>
            </a:r>
            <a:r>
              <a:rPr lang="en-US" sz="2000" dirty="0">
                <a:hlinkClick r:id="rId9"/>
              </a:rPr>
              <a:t>https://documentation.its.umich.edu/node/370</a:t>
            </a:r>
            <a:r>
              <a:rPr lang="en-US" sz="2000" dirty="0"/>
              <a:t> </a:t>
            </a:r>
          </a:p>
        </p:txBody>
      </p:sp>
    </p:spTree>
    <p:extLst>
      <p:ext uri="{BB962C8B-B14F-4D97-AF65-F5344CB8AC3E}">
        <p14:creationId xmlns:p14="http://schemas.microsoft.com/office/powerpoint/2010/main" val="70053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165A1E-0B38-FB4A-B62A-E5BDD7C7E470}"/>
              </a:ext>
            </a:extLst>
          </p:cNvPr>
          <p:cNvPicPr>
            <a:picLocks noChangeAspect="1"/>
          </p:cNvPicPr>
          <p:nvPr/>
        </p:nvPicPr>
        <p:blipFill rotWithShape="1">
          <a:blip r:embed="rId2"/>
          <a:srcRect t="1993"/>
          <a:stretch/>
        </p:blipFill>
        <p:spPr>
          <a:xfrm>
            <a:off x="1315896" y="1331089"/>
            <a:ext cx="9791700" cy="3397974"/>
          </a:xfrm>
          <a:prstGeom prst="rect">
            <a:avLst/>
          </a:prstGeom>
        </p:spPr>
      </p:pic>
      <p:sp>
        <p:nvSpPr>
          <p:cNvPr id="7" name="Rectangle 6">
            <a:extLst>
              <a:ext uri="{FF2B5EF4-FFF2-40B4-BE49-F238E27FC236}">
                <a16:creationId xmlns:a16="http://schemas.microsoft.com/office/drawing/2014/main" id="{0679F8DB-B37E-6F40-8A3F-8C52739BF46E}"/>
              </a:ext>
            </a:extLst>
          </p:cNvPr>
          <p:cNvSpPr/>
          <p:nvPr/>
        </p:nvSpPr>
        <p:spPr>
          <a:xfrm>
            <a:off x="0" y="6257836"/>
            <a:ext cx="11906491" cy="600164"/>
          </a:xfrm>
          <a:prstGeom prst="rect">
            <a:avLst/>
          </a:prstGeom>
        </p:spPr>
        <p:txBody>
          <a:bodyPr wrap="square">
            <a:spAutoFit/>
          </a:bodyPr>
          <a:lstStyle/>
          <a:p>
            <a:pPr>
              <a:spcBef>
                <a:spcPts val="600"/>
              </a:spcBef>
              <a:spcAft>
                <a:spcPts val="0"/>
              </a:spcAft>
            </a:pPr>
            <a:r>
              <a:rPr lang="en-US" sz="1400" dirty="0">
                <a:effectLst/>
              </a:rPr>
              <a:t>Harrison, S., Dasgupta, A., Waldman, S., Henderson, A. &amp; Lovell, C. </a:t>
            </a:r>
            <a:r>
              <a:rPr lang="en-US" sz="1400" i="1" dirty="0">
                <a:effectLst/>
              </a:rPr>
              <a:t>How reproducible should research software be?</a:t>
            </a:r>
            <a:r>
              <a:rPr lang="en-US" sz="1400" dirty="0">
                <a:effectLst/>
              </a:rPr>
              <a:t> </a:t>
            </a:r>
            <a:r>
              <a:rPr lang="en-US" sz="1400" dirty="0">
                <a:effectLst/>
                <a:hlinkClick r:id="rId3"/>
              </a:rPr>
              <a:t>https://zenodo.org/record/4761866</a:t>
            </a:r>
            <a:r>
              <a:rPr lang="en-US" sz="1400" dirty="0">
                <a:effectLst/>
              </a:rPr>
              <a:t> (2021)</a:t>
            </a:r>
          </a:p>
          <a:p>
            <a:pPr>
              <a:spcBef>
                <a:spcPts val="600"/>
              </a:spcBef>
              <a:spcAft>
                <a:spcPts val="0"/>
              </a:spcAft>
            </a:pPr>
            <a:r>
              <a:rPr lang="en-US" sz="1400" dirty="0">
                <a:effectLst/>
              </a:rPr>
              <a:t>NASA Technology Readiness Levels: </a:t>
            </a:r>
            <a:r>
              <a:rPr lang="en-US" sz="1400" dirty="0">
                <a:effectLst/>
                <a:hlinkClick r:id="rId4"/>
              </a:rPr>
              <a:t>https://en.wikipedia.org/wiki/Technology_readiness_level</a:t>
            </a:r>
            <a:r>
              <a:rPr lang="en-US" sz="1400" dirty="0">
                <a:effectLst/>
              </a:rPr>
              <a:t> </a:t>
            </a:r>
          </a:p>
        </p:txBody>
      </p:sp>
    </p:spTree>
    <p:extLst>
      <p:ext uri="{BB962C8B-B14F-4D97-AF65-F5344CB8AC3E}">
        <p14:creationId xmlns:p14="http://schemas.microsoft.com/office/powerpoint/2010/main" val="1885663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9E2CB-402E-6DDB-F4E6-2EFBC47EBBB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2D64306-3A98-9907-139B-FD5FD97BBA43}"/>
              </a:ext>
            </a:extLst>
          </p:cNvPr>
          <p:cNvSpPr>
            <a:spLocks noGrp="1"/>
          </p:cNvSpPr>
          <p:nvPr>
            <p:ph idx="1"/>
          </p:nvPr>
        </p:nvSpPr>
        <p:spPr/>
        <p:txBody>
          <a:bodyPr/>
          <a:lstStyle/>
          <a:p>
            <a:r>
              <a:rPr lang="en-US" dirty="0"/>
              <a:t>Archives should be self-contained</a:t>
            </a:r>
          </a:p>
          <a:p>
            <a:pPr lvl="1"/>
            <a:r>
              <a:rPr lang="en-US" dirty="0"/>
              <a:t>Don’t wait until the end for cleanup! Use good practices throughout the development process</a:t>
            </a:r>
          </a:p>
          <a:p>
            <a:r>
              <a:rPr lang="en-US" dirty="0"/>
              <a:t>Keep a record of key services and how to access them</a:t>
            </a:r>
          </a:p>
          <a:p>
            <a:r>
              <a:rPr lang="en-US" dirty="0"/>
              <a:t>Shared standards help people with different skills work together</a:t>
            </a:r>
          </a:p>
          <a:p>
            <a:r>
              <a:rPr lang="en-US" dirty="0"/>
              <a:t>Expect people to graduate, and </a:t>
            </a:r>
            <a:r>
              <a:rPr lang="en-US" dirty="0">
                <a:solidFill>
                  <a:schemeClr val="accent3">
                    <a:lumMod val="50000"/>
                  </a:schemeClr>
                </a:solidFill>
              </a:rPr>
              <a:t>plan ahead</a:t>
            </a:r>
          </a:p>
        </p:txBody>
      </p:sp>
    </p:spTree>
    <p:extLst>
      <p:ext uri="{BB962C8B-B14F-4D97-AF65-F5344CB8AC3E}">
        <p14:creationId xmlns:p14="http://schemas.microsoft.com/office/powerpoint/2010/main" val="4232133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3A4CB-1328-2943-89C6-D382A581D136}"/>
              </a:ext>
            </a:extLst>
          </p:cNvPr>
          <p:cNvSpPr>
            <a:spLocks noGrp="1"/>
          </p:cNvSpPr>
          <p:nvPr>
            <p:ph type="title"/>
          </p:nvPr>
        </p:nvSpPr>
        <p:spPr/>
        <p:txBody>
          <a:bodyPr/>
          <a:lstStyle/>
          <a:p>
            <a:r>
              <a:rPr lang="en-US" dirty="0"/>
              <a:t>Levels of Preservation: What are your goals?</a:t>
            </a:r>
          </a:p>
        </p:txBody>
      </p:sp>
      <p:sp>
        <p:nvSpPr>
          <p:cNvPr id="4" name="Rectangle 3">
            <a:extLst>
              <a:ext uri="{FF2B5EF4-FFF2-40B4-BE49-F238E27FC236}">
                <a16:creationId xmlns:a16="http://schemas.microsoft.com/office/drawing/2014/main" id="{7104E87E-ADED-D548-A27D-7D49CACF69C5}"/>
              </a:ext>
            </a:extLst>
          </p:cNvPr>
          <p:cNvSpPr/>
          <p:nvPr/>
        </p:nvSpPr>
        <p:spPr>
          <a:xfrm>
            <a:off x="0" y="6520397"/>
            <a:ext cx="8989672" cy="307777"/>
          </a:xfrm>
          <a:prstGeom prst="rect">
            <a:avLst/>
          </a:prstGeom>
        </p:spPr>
        <p:txBody>
          <a:bodyPr wrap="square">
            <a:spAutoFit/>
          </a:bodyPr>
          <a:lstStyle/>
          <a:p>
            <a:r>
              <a:rPr lang="en-US" sz="1400" dirty="0">
                <a:hlinkClick r:id="rId2"/>
              </a:rPr>
              <a:t>https://www.software.ac.uk/resources/approaches-software-sustainability</a:t>
            </a:r>
            <a:r>
              <a:rPr lang="en-US" sz="1400" dirty="0"/>
              <a:t> </a:t>
            </a:r>
          </a:p>
        </p:txBody>
      </p:sp>
      <p:sp>
        <p:nvSpPr>
          <p:cNvPr id="7" name="Rectangle 6">
            <a:extLst>
              <a:ext uri="{FF2B5EF4-FFF2-40B4-BE49-F238E27FC236}">
                <a16:creationId xmlns:a16="http://schemas.microsoft.com/office/drawing/2014/main" id="{BDD22787-8D53-9E49-87EC-6147F2A557A7}"/>
              </a:ext>
            </a:extLst>
          </p:cNvPr>
          <p:cNvSpPr/>
          <p:nvPr/>
        </p:nvSpPr>
        <p:spPr>
          <a:xfrm>
            <a:off x="3738624" y="4279492"/>
            <a:ext cx="3557285" cy="75235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Archival</a:t>
            </a:r>
          </a:p>
        </p:txBody>
      </p:sp>
      <p:sp>
        <p:nvSpPr>
          <p:cNvPr id="8" name="Rectangle 7">
            <a:extLst>
              <a:ext uri="{FF2B5EF4-FFF2-40B4-BE49-F238E27FC236}">
                <a16:creationId xmlns:a16="http://schemas.microsoft.com/office/drawing/2014/main" id="{1500E5D1-EBAB-034D-AF00-9376D4C9FE8D}"/>
              </a:ext>
            </a:extLst>
          </p:cNvPr>
          <p:cNvSpPr/>
          <p:nvPr/>
        </p:nvSpPr>
        <p:spPr>
          <a:xfrm>
            <a:off x="3738624" y="3192582"/>
            <a:ext cx="3557285" cy="75235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Maintenance mode</a:t>
            </a:r>
          </a:p>
        </p:txBody>
      </p:sp>
      <p:sp>
        <p:nvSpPr>
          <p:cNvPr id="9" name="Rectangle 8">
            <a:extLst>
              <a:ext uri="{FF2B5EF4-FFF2-40B4-BE49-F238E27FC236}">
                <a16:creationId xmlns:a16="http://schemas.microsoft.com/office/drawing/2014/main" id="{ED36481B-72F8-3142-9EFC-54902D2D4EF7}"/>
              </a:ext>
            </a:extLst>
          </p:cNvPr>
          <p:cNvSpPr/>
          <p:nvPr/>
        </p:nvSpPr>
        <p:spPr>
          <a:xfrm>
            <a:off x="3722193" y="2105672"/>
            <a:ext cx="3557284" cy="75235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Living service</a:t>
            </a:r>
          </a:p>
        </p:txBody>
      </p:sp>
      <p:cxnSp>
        <p:nvCxnSpPr>
          <p:cNvPr id="13" name="Straight Arrow Connector 12">
            <a:extLst>
              <a:ext uri="{FF2B5EF4-FFF2-40B4-BE49-F238E27FC236}">
                <a16:creationId xmlns:a16="http://schemas.microsoft.com/office/drawing/2014/main" id="{030684FE-1FE0-074A-84A1-71593A6AD834}"/>
              </a:ext>
            </a:extLst>
          </p:cNvPr>
          <p:cNvCxnSpPr>
            <a:cxnSpLocks/>
          </p:cNvCxnSpPr>
          <p:nvPr/>
        </p:nvCxnSpPr>
        <p:spPr>
          <a:xfrm>
            <a:off x="7602502" y="2088634"/>
            <a:ext cx="0" cy="30320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AC20E8-BD40-7240-9F38-536A83C30203}"/>
              </a:ext>
            </a:extLst>
          </p:cNvPr>
          <p:cNvSpPr txBox="1"/>
          <p:nvPr/>
        </p:nvSpPr>
        <p:spPr>
          <a:xfrm>
            <a:off x="1774766" y="3142664"/>
            <a:ext cx="1325563" cy="369332"/>
          </a:xfrm>
          <a:prstGeom prst="rect">
            <a:avLst/>
          </a:prstGeom>
          <a:noFill/>
        </p:spPr>
        <p:txBody>
          <a:bodyPr wrap="square" rtlCol="0">
            <a:spAutoFit/>
          </a:bodyPr>
          <a:lstStyle/>
          <a:p>
            <a:r>
              <a:rPr lang="en-US" dirty="0"/>
              <a:t>More work</a:t>
            </a:r>
          </a:p>
        </p:txBody>
      </p:sp>
      <p:cxnSp>
        <p:nvCxnSpPr>
          <p:cNvPr id="15" name="Straight Arrow Connector 14">
            <a:extLst>
              <a:ext uri="{FF2B5EF4-FFF2-40B4-BE49-F238E27FC236}">
                <a16:creationId xmlns:a16="http://schemas.microsoft.com/office/drawing/2014/main" id="{1D406C11-CAC3-E34C-B92B-D8B56F381F2D}"/>
              </a:ext>
            </a:extLst>
          </p:cNvPr>
          <p:cNvCxnSpPr>
            <a:cxnSpLocks/>
          </p:cNvCxnSpPr>
          <p:nvPr/>
        </p:nvCxnSpPr>
        <p:spPr>
          <a:xfrm flipV="1">
            <a:off x="3316829" y="2088635"/>
            <a:ext cx="0" cy="29432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933C54-0333-D34F-BFAD-D94E90BEF849}"/>
              </a:ext>
            </a:extLst>
          </p:cNvPr>
          <p:cNvSpPr txBox="1"/>
          <p:nvPr/>
        </p:nvSpPr>
        <p:spPr>
          <a:xfrm>
            <a:off x="7940182" y="3244334"/>
            <a:ext cx="1687911" cy="646331"/>
          </a:xfrm>
          <a:prstGeom prst="rect">
            <a:avLst/>
          </a:prstGeom>
          <a:noFill/>
        </p:spPr>
        <p:txBody>
          <a:bodyPr wrap="square" rtlCol="0">
            <a:spAutoFit/>
          </a:bodyPr>
          <a:lstStyle/>
          <a:p>
            <a:pPr algn="ctr"/>
            <a:r>
              <a:rPr lang="en-US" dirty="0"/>
              <a:t>More risk</a:t>
            </a:r>
            <a:br>
              <a:rPr lang="en-US" dirty="0"/>
            </a:br>
            <a:r>
              <a:rPr lang="en-US" dirty="0"/>
              <a:t>(if needed later)</a:t>
            </a:r>
          </a:p>
        </p:txBody>
      </p:sp>
    </p:spTree>
    <p:extLst>
      <p:ext uri="{BB962C8B-B14F-4D97-AF65-F5344CB8AC3E}">
        <p14:creationId xmlns:p14="http://schemas.microsoft.com/office/powerpoint/2010/main" val="52813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D0C01D-BA0A-1942-A231-FCC2E7CAE0A2}"/>
              </a:ext>
            </a:extLst>
          </p:cNvPr>
          <p:cNvSpPr>
            <a:spLocks noGrp="1"/>
          </p:cNvSpPr>
          <p:nvPr>
            <p:ph type="title"/>
          </p:nvPr>
        </p:nvSpPr>
        <p:spPr>
          <a:xfrm>
            <a:off x="2497643" y="1464907"/>
            <a:ext cx="6315635" cy="1133475"/>
          </a:xfrm>
        </p:spPr>
        <p:txBody>
          <a:bodyPr>
            <a:normAutofit/>
          </a:bodyPr>
          <a:lstStyle/>
          <a:p>
            <a:r>
              <a:rPr lang="en-US" dirty="0"/>
              <a:t>Archiving software</a:t>
            </a:r>
          </a:p>
        </p:txBody>
      </p:sp>
      <p:sp>
        <p:nvSpPr>
          <p:cNvPr id="5" name="Text Placeholder 4">
            <a:extLst>
              <a:ext uri="{FF2B5EF4-FFF2-40B4-BE49-F238E27FC236}">
                <a16:creationId xmlns:a16="http://schemas.microsoft.com/office/drawing/2014/main" id="{29FD9F94-419E-A84D-8CA9-534702D75934}"/>
              </a:ext>
            </a:extLst>
          </p:cNvPr>
          <p:cNvSpPr>
            <a:spLocks noGrp="1"/>
          </p:cNvSpPr>
          <p:nvPr>
            <p:ph type="body" idx="1"/>
          </p:nvPr>
        </p:nvSpPr>
        <p:spPr>
          <a:xfrm>
            <a:off x="2497643" y="2760568"/>
            <a:ext cx="6315635" cy="668432"/>
          </a:xfrm>
        </p:spPr>
        <p:txBody>
          <a:bodyPr/>
          <a:lstStyle/>
          <a:p>
            <a:r>
              <a:rPr lang="en-US" dirty="0"/>
              <a:t>Baseline preservation for any project</a:t>
            </a:r>
          </a:p>
        </p:txBody>
      </p:sp>
      <p:pic>
        <p:nvPicPr>
          <p:cNvPr id="1026" name="Picture 2">
            <a:extLst>
              <a:ext uri="{FF2B5EF4-FFF2-40B4-BE49-F238E27FC236}">
                <a16:creationId xmlns:a16="http://schemas.microsoft.com/office/drawing/2014/main" id="{23843283-2E21-EF4F-AC79-7BDD701F2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4411" y="3702427"/>
            <a:ext cx="6642100" cy="282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35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FA47A7-322A-0148-A508-0AE542537A05}"/>
              </a:ext>
            </a:extLst>
          </p:cNvPr>
          <p:cNvSpPr>
            <a:spLocks noGrp="1"/>
          </p:cNvSpPr>
          <p:nvPr>
            <p:ph type="title"/>
          </p:nvPr>
        </p:nvSpPr>
        <p:spPr/>
        <p:txBody>
          <a:bodyPr/>
          <a:lstStyle/>
          <a:p>
            <a:r>
              <a:rPr lang="en-US" dirty="0"/>
              <a:t>A focus on </a:t>
            </a:r>
            <a:r>
              <a:rPr lang="en-US" dirty="0">
                <a:solidFill>
                  <a:schemeClr val="accent1">
                    <a:lumMod val="75000"/>
                  </a:schemeClr>
                </a:solidFill>
              </a:rPr>
              <a:t>what</a:t>
            </a:r>
            <a:r>
              <a:rPr lang="en-US" dirty="0"/>
              <a:t> and </a:t>
            </a:r>
            <a:r>
              <a:rPr lang="en-US" dirty="0">
                <a:solidFill>
                  <a:schemeClr val="accent1">
                    <a:lumMod val="75000"/>
                  </a:schemeClr>
                </a:solidFill>
              </a:rPr>
              <a:t>how</a:t>
            </a:r>
          </a:p>
        </p:txBody>
      </p:sp>
      <p:sp>
        <p:nvSpPr>
          <p:cNvPr id="5" name="Content Placeholder 4">
            <a:extLst>
              <a:ext uri="{FF2B5EF4-FFF2-40B4-BE49-F238E27FC236}">
                <a16:creationId xmlns:a16="http://schemas.microsoft.com/office/drawing/2014/main" id="{24757C48-1E0F-3945-BF6E-36E830E566A7}"/>
              </a:ext>
            </a:extLst>
          </p:cNvPr>
          <p:cNvSpPr>
            <a:spLocks noGrp="1"/>
          </p:cNvSpPr>
          <p:nvPr>
            <p:ph idx="1"/>
          </p:nvPr>
        </p:nvSpPr>
        <p:spPr/>
        <p:txBody>
          <a:bodyPr>
            <a:normAutofit/>
          </a:bodyPr>
          <a:lstStyle/>
          <a:p>
            <a:r>
              <a:rPr lang="en-US" dirty="0"/>
              <a:t>An archival project is not expected to receive new features or support; “at your own risk”</a:t>
            </a:r>
          </a:p>
          <a:p>
            <a:r>
              <a:rPr lang="en-US" dirty="0"/>
              <a:t>Interested parties may have to rewrite the software to carry it forward</a:t>
            </a:r>
          </a:p>
          <a:p>
            <a:r>
              <a:rPr lang="en-US" dirty="0"/>
              <a:t>Focus on </a:t>
            </a:r>
            <a:r>
              <a:rPr lang="en-US" dirty="0">
                <a:solidFill>
                  <a:schemeClr val="accent2">
                    <a:lumMod val="75000"/>
                  </a:schemeClr>
                </a:solidFill>
              </a:rPr>
              <a:t>scientific reproducibility</a:t>
            </a:r>
            <a:r>
              <a:rPr lang="en-US" dirty="0"/>
              <a:t>: if an error is found, allow future readers to know what happened and why</a:t>
            </a:r>
          </a:p>
          <a:p>
            <a:endParaRPr lang="en-US" dirty="0"/>
          </a:p>
          <a:p>
            <a:r>
              <a:rPr lang="en-US" dirty="0"/>
              <a:t>BUT: </a:t>
            </a:r>
            <a:r>
              <a:rPr lang="en-US" dirty="0">
                <a:solidFill>
                  <a:schemeClr val="accent6">
                    <a:lumMod val="50000"/>
                  </a:schemeClr>
                </a:solidFill>
              </a:rPr>
              <a:t>If you promise that your tool can be used by others, </a:t>
            </a:r>
            <a:r>
              <a:rPr lang="en-US" dirty="0"/>
              <a:t>then</a:t>
            </a:r>
            <a:r>
              <a:rPr lang="en-US" dirty="0">
                <a:solidFill>
                  <a:schemeClr val="accent4">
                    <a:lumMod val="50000"/>
                  </a:schemeClr>
                </a:solidFill>
              </a:rPr>
              <a:t> </a:t>
            </a:r>
            <a:r>
              <a:rPr lang="en-US" dirty="0"/>
              <a:t>there are </a:t>
            </a:r>
            <a:r>
              <a:rPr lang="en-US" dirty="0">
                <a:solidFill>
                  <a:schemeClr val="accent4">
                    <a:lumMod val="50000"/>
                  </a:schemeClr>
                </a:solidFill>
              </a:rPr>
              <a:t>additional requirements</a:t>
            </a:r>
            <a:r>
              <a:rPr lang="en-US" dirty="0"/>
              <a:t>...</a:t>
            </a:r>
          </a:p>
        </p:txBody>
      </p:sp>
    </p:spTree>
    <p:extLst>
      <p:ext uri="{BB962C8B-B14F-4D97-AF65-F5344CB8AC3E}">
        <p14:creationId xmlns:p14="http://schemas.microsoft.com/office/powerpoint/2010/main" val="2332620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E6CC2-6649-928E-CB0E-7904B299D86D}"/>
              </a:ext>
            </a:extLst>
          </p:cNvPr>
          <p:cNvSpPr>
            <a:spLocks noGrp="1"/>
          </p:cNvSpPr>
          <p:nvPr>
            <p:ph type="title"/>
          </p:nvPr>
        </p:nvSpPr>
        <p:spPr/>
        <p:txBody>
          <a:bodyPr/>
          <a:lstStyle/>
          <a:p>
            <a:r>
              <a:rPr lang="en-US" dirty="0"/>
              <a:t>Help people to use your archive</a:t>
            </a:r>
          </a:p>
        </p:txBody>
      </p:sp>
      <p:sp>
        <p:nvSpPr>
          <p:cNvPr id="3" name="Content Placeholder 2">
            <a:extLst>
              <a:ext uri="{FF2B5EF4-FFF2-40B4-BE49-F238E27FC236}">
                <a16:creationId xmlns:a16="http://schemas.microsoft.com/office/drawing/2014/main" id="{833F5A5C-27FE-02AF-3940-0E60871BE365}"/>
              </a:ext>
            </a:extLst>
          </p:cNvPr>
          <p:cNvSpPr>
            <a:spLocks noGrp="1"/>
          </p:cNvSpPr>
          <p:nvPr>
            <p:ph idx="1"/>
          </p:nvPr>
        </p:nvSpPr>
        <p:spPr>
          <a:xfrm>
            <a:off x="838200" y="1825625"/>
            <a:ext cx="10736484" cy="4351338"/>
          </a:xfrm>
        </p:spPr>
        <p:txBody>
          <a:bodyPr>
            <a:normAutofit/>
          </a:bodyPr>
          <a:lstStyle/>
          <a:p>
            <a:r>
              <a:rPr lang="en-US" dirty="0"/>
              <a:t>Contains exact code, not just a prose description of methods</a:t>
            </a:r>
          </a:p>
          <a:p>
            <a:r>
              <a:rPr lang="en-US" dirty="0"/>
              <a:t>Clean up dead code, broken methods, or “test” files</a:t>
            </a:r>
          </a:p>
          <a:p>
            <a:r>
              <a:rPr lang="en-US" dirty="0"/>
              <a:t>Tag releases if your program changes over time</a:t>
            </a:r>
          </a:p>
          <a:p>
            <a:endParaRPr lang="en-US" dirty="0"/>
          </a:p>
          <a:p>
            <a:pPr marL="0" indent="0">
              <a:buNone/>
            </a:pPr>
            <a:r>
              <a:rPr lang="en-US" dirty="0"/>
              <a:t>Good archives start with </a:t>
            </a:r>
            <a:r>
              <a:rPr lang="en-US" dirty="0">
                <a:solidFill>
                  <a:schemeClr val="accent2">
                    <a:lumMod val="50000"/>
                  </a:schemeClr>
                </a:solidFill>
              </a:rPr>
              <a:t>good development habits</a:t>
            </a:r>
            <a:r>
              <a:rPr lang="en-US" dirty="0"/>
              <a:t>. Don’t wait until the end!</a:t>
            </a:r>
          </a:p>
        </p:txBody>
      </p:sp>
      <p:pic>
        <p:nvPicPr>
          <p:cNvPr id="5" name="Picture 4" descr="Image:Broom icon.svg - UnCommons">
            <a:extLst>
              <a:ext uri="{FF2B5EF4-FFF2-40B4-BE49-F238E27FC236}">
                <a16:creationId xmlns:a16="http://schemas.microsoft.com/office/drawing/2014/main" id="{7CBC0FAA-C233-9AA1-0EC9-9B16E9470BE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167395" y="202195"/>
            <a:ext cx="1623430" cy="1623430"/>
          </a:xfrm>
          <a:prstGeom prst="rect">
            <a:avLst/>
          </a:prstGeom>
        </p:spPr>
      </p:pic>
      <p:sp>
        <p:nvSpPr>
          <p:cNvPr id="6" name="Rectangle 5">
            <a:extLst>
              <a:ext uri="{FF2B5EF4-FFF2-40B4-BE49-F238E27FC236}">
                <a16:creationId xmlns:a16="http://schemas.microsoft.com/office/drawing/2014/main" id="{606559FF-3AB1-DDDC-E9B0-F6A0B26E2EF9}"/>
              </a:ext>
            </a:extLst>
          </p:cNvPr>
          <p:cNvSpPr/>
          <p:nvPr/>
        </p:nvSpPr>
        <p:spPr>
          <a:xfrm>
            <a:off x="0" y="6311900"/>
            <a:ext cx="11875625" cy="523220"/>
          </a:xfrm>
          <a:prstGeom prst="rect">
            <a:avLst/>
          </a:prstGeom>
        </p:spPr>
        <p:txBody>
          <a:bodyPr wrap="square">
            <a:spAutoFit/>
          </a:bodyPr>
          <a:lstStyle/>
          <a:p>
            <a:pPr>
              <a:spcBef>
                <a:spcPts val="0"/>
              </a:spcBef>
              <a:spcAft>
                <a:spcPts val="0"/>
              </a:spcAft>
            </a:pPr>
            <a:r>
              <a:rPr lang="en-US" sz="1400" dirty="0" err="1"/>
              <a:t>Taschuk</a:t>
            </a:r>
            <a:r>
              <a:rPr lang="en-US" sz="1400" dirty="0"/>
              <a:t>, M. &amp; Wilson, G. Ten simple rules for making research software more robust. </a:t>
            </a:r>
            <a:r>
              <a:rPr lang="en-US" sz="1400" i="1" dirty="0" err="1"/>
              <a:t>PLoS</a:t>
            </a:r>
            <a:r>
              <a:rPr lang="en-US" sz="1400" i="1" dirty="0"/>
              <a:t> </a:t>
            </a:r>
            <a:r>
              <a:rPr lang="en-US" sz="1400" i="1" dirty="0" err="1"/>
              <a:t>Comput</a:t>
            </a:r>
            <a:r>
              <a:rPr lang="en-US" sz="1400" i="1" dirty="0"/>
              <a:t> Biol</a:t>
            </a:r>
            <a:r>
              <a:rPr lang="en-US" sz="1400" dirty="0"/>
              <a:t> </a:t>
            </a:r>
            <a:r>
              <a:rPr lang="en-US" sz="1400" b="1" dirty="0"/>
              <a:t>13</a:t>
            </a:r>
            <a:r>
              <a:rPr lang="en-US" sz="1400" dirty="0"/>
              <a:t>, e1005412 (2017). </a:t>
            </a:r>
            <a:r>
              <a:rPr lang="en-US" sz="1400" dirty="0">
                <a:hlinkClick r:id="rId4"/>
              </a:rPr>
              <a:t>https://journals.plos.org/ploscompbiol/article?id=10.1371/journal.pcbi.1005412</a:t>
            </a:r>
            <a:r>
              <a:rPr lang="en-US" sz="1400" dirty="0"/>
              <a:t> </a:t>
            </a:r>
            <a:endParaRPr lang="en-US" sz="1400" dirty="0">
              <a:effectLst/>
            </a:endParaRPr>
          </a:p>
        </p:txBody>
      </p:sp>
    </p:spTree>
    <p:extLst>
      <p:ext uri="{BB962C8B-B14F-4D97-AF65-F5344CB8AC3E}">
        <p14:creationId xmlns:p14="http://schemas.microsoft.com/office/powerpoint/2010/main" val="2674020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E0F90B-F18E-2406-7ADE-7D630875DA32}"/>
              </a:ext>
            </a:extLst>
          </p:cNvPr>
          <p:cNvSpPr>
            <a:spLocks noGrp="1"/>
          </p:cNvSpPr>
          <p:nvPr>
            <p:ph idx="4294967295"/>
          </p:nvPr>
        </p:nvSpPr>
        <p:spPr>
          <a:xfrm>
            <a:off x="1030148" y="185195"/>
            <a:ext cx="10515600" cy="5297288"/>
          </a:xfrm>
          <a:custGeom>
            <a:avLst/>
            <a:gdLst>
              <a:gd name="connsiteX0" fmla="*/ 0 w 10515600"/>
              <a:gd name="connsiteY0" fmla="*/ 0 h 5297288"/>
              <a:gd name="connsiteX1" fmla="*/ 689356 w 10515600"/>
              <a:gd name="connsiteY1" fmla="*/ 0 h 5297288"/>
              <a:gd name="connsiteX2" fmla="*/ 1273556 w 10515600"/>
              <a:gd name="connsiteY2" fmla="*/ 0 h 5297288"/>
              <a:gd name="connsiteX3" fmla="*/ 1857756 w 10515600"/>
              <a:gd name="connsiteY3" fmla="*/ 0 h 5297288"/>
              <a:gd name="connsiteX4" fmla="*/ 2441956 w 10515600"/>
              <a:gd name="connsiteY4" fmla="*/ 0 h 5297288"/>
              <a:gd name="connsiteX5" fmla="*/ 2710688 w 10515600"/>
              <a:gd name="connsiteY5" fmla="*/ 0 h 5297288"/>
              <a:gd name="connsiteX6" fmla="*/ 3400044 w 10515600"/>
              <a:gd name="connsiteY6" fmla="*/ 0 h 5297288"/>
              <a:gd name="connsiteX7" fmla="*/ 3668776 w 10515600"/>
              <a:gd name="connsiteY7" fmla="*/ 0 h 5297288"/>
              <a:gd name="connsiteX8" fmla="*/ 4252976 w 10515600"/>
              <a:gd name="connsiteY8" fmla="*/ 0 h 5297288"/>
              <a:gd name="connsiteX9" fmla="*/ 5047488 w 10515600"/>
              <a:gd name="connsiteY9" fmla="*/ 0 h 5297288"/>
              <a:gd name="connsiteX10" fmla="*/ 5842000 w 10515600"/>
              <a:gd name="connsiteY10" fmla="*/ 0 h 5297288"/>
              <a:gd name="connsiteX11" fmla="*/ 6531356 w 10515600"/>
              <a:gd name="connsiteY11" fmla="*/ 0 h 5297288"/>
              <a:gd name="connsiteX12" fmla="*/ 7010400 w 10515600"/>
              <a:gd name="connsiteY12" fmla="*/ 0 h 5297288"/>
              <a:gd name="connsiteX13" fmla="*/ 7279132 w 10515600"/>
              <a:gd name="connsiteY13" fmla="*/ 0 h 5297288"/>
              <a:gd name="connsiteX14" fmla="*/ 7758176 w 10515600"/>
              <a:gd name="connsiteY14" fmla="*/ 0 h 5297288"/>
              <a:gd name="connsiteX15" fmla="*/ 8447532 w 10515600"/>
              <a:gd name="connsiteY15" fmla="*/ 0 h 5297288"/>
              <a:gd name="connsiteX16" fmla="*/ 9242044 w 10515600"/>
              <a:gd name="connsiteY16" fmla="*/ 0 h 5297288"/>
              <a:gd name="connsiteX17" fmla="*/ 9510776 w 10515600"/>
              <a:gd name="connsiteY17" fmla="*/ 0 h 5297288"/>
              <a:gd name="connsiteX18" fmla="*/ 9779508 w 10515600"/>
              <a:gd name="connsiteY18" fmla="*/ 0 h 5297288"/>
              <a:gd name="connsiteX19" fmla="*/ 10515600 w 10515600"/>
              <a:gd name="connsiteY19" fmla="*/ 0 h 5297288"/>
              <a:gd name="connsiteX20" fmla="*/ 10515600 w 10515600"/>
              <a:gd name="connsiteY20" fmla="*/ 429669 h 5297288"/>
              <a:gd name="connsiteX21" fmla="*/ 10515600 w 10515600"/>
              <a:gd name="connsiteY21" fmla="*/ 1071229 h 5297288"/>
              <a:gd name="connsiteX22" fmla="*/ 10515600 w 10515600"/>
              <a:gd name="connsiteY22" fmla="*/ 1765763 h 5297288"/>
              <a:gd name="connsiteX23" fmla="*/ 10515600 w 10515600"/>
              <a:gd name="connsiteY23" fmla="*/ 2195432 h 5297288"/>
              <a:gd name="connsiteX24" fmla="*/ 10515600 w 10515600"/>
              <a:gd name="connsiteY24" fmla="*/ 2889965 h 5297288"/>
              <a:gd name="connsiteX25" fmla="*/ 10515600 w 10515600"/>
              <a:gd name="connsiteY25" fmla="*/ 3584498 h 5297288"/>
              <a:gd name="connsiteX26" fmla="*/ 10515600 w 10515600"/>
              <a:gd name="connsiteY26" fmla="*/ 4014167 h 5297288"/>
              <a:gd name="connsiteX27" fmla="*/ 10515600 w 10515600"/>
              <a:gd name="connsiteY27" fmla="*/ 4602755 h 5297288"/>
              <a:gd name="connsiteX28" fmla="*/ 10515600 w 10515600"/>
              <a:gd name="connsiteY28" fmla="*/ 5297288 h 5297288"/>
              <a:gd name="connsiteX29" fmla="*/ 10036556 w 10515600"/>
              <a:gd name="connsiteY29" fmla="*/ 5297288 h 5297288"/>
              <a:gd name="connsiteX30" fmla="*/ 9347200 w 10515600"/>
              <a:gd name="connsiteY30" fmla="*/ 5297288 h 5297288"/>
              <a:gd name="connsiteX31" fmla="*/ 8552688 w 10515600"/>
              <a:gd name="connsiteY31" fmla="*/ 5297288 h 5297288"/>
              <a:gd name="connsiteX32" fmla="*/ 8073644 w 10515600"/>
              <a:gd name="connsiteY32" fmla="*/ 5297288 h 5297288"/>
              <a:gd name="connsiteX33" fmla="*/ 7279132 w 10515600"/>
              <a:gd name="connsiteY33" fmla="*/ 5297288 h 5297288"/>
              <a:gd name="connsiteX34" fmla="*/ 6694932 w 10515600"/>
              <a:gd name="connsiteY34" fmla="*/ 5297288 h 5297288"/>
              <a:gd name="connsiteX35" fmla="*/ 5900420 w 10515600"/>
              <a:gd name="connsiteY35" fmla="*/ 5297288 h 5297288"/>
              <a:gd name="connsiteX36" fmla="*/ 5105908 w 10515600"/>
              <a:gd name="connsiteY36" fmla="*/ 5297288 h 5297288"/>
              <a:gd name="connsiteX37" fmla="*/ 4732020 w 10515600"/>
              <a:gd name="connsiteY37" fmla="*/ 5297288 h 5297288"/>
              <a:gd name="connsiteX38" fmla="*/ 4252976 w 10515600"/>
              <a:gd name="connsiteY38" fmla="*/ 5297288 h 5297288"/>
              <a:gd name="connsiteX39" fmla="*/ 3668776 w 10515600"/>
              <a:gd name="connsiteY39" fmla="*/ 5297288 h 5297288"/>
              <a:gd name="connsiteX40" fmla="*/ 3084576 w 10515600"/>
              <a:gd name="connsiteY40" fmla="*/ 5297288 h 5297288"/>
              <a:gd name="connsiteX41" fmla="*/ 2395220 w 10515600"/>
              <a:gd name="connsiteY41" fmla="*/ 5297288 h 5297288"/>
              <a:gd name="connsiteX42" fmla="*/ 2021332 w 10515600"/>
              <a:gd name="connsiteY42" fmla="*/ 5297288 h 5297288"/>
              <a:gd name="connsiteX43" fmla="*/ 1647444 w 10515600"/>
              <a:gd name="connsiteY43" fmla="*/ 5297288 h 5297288"/>
              <a:gd name="connsiteX44" fmla="*/ 852932 w 10515600"/>
              <a:gd name="connsiteY44" fmla="*/ 5297288 h 5297288"/>
              <a:gd name="connsiteX45" fmla="*/ 0 w 10515600"/>
              <a:gd name="connsiteY45" fmla="*/ 5297288 h 5297288"/>
              <a:gd name="connsiteX46" fmla="*/ 0 w 10515600"/>
              <a:gd name="connsiteY46" fmla="*/ 4708700 h 5297288"/>
              <a:gd name="connsiteX47" fmla="*/ 0 w 10515600"/>
              <a:gd name="connsiteY47" fmla="*/ 4067140 h 5297288"/>
              <a:gd name="connsiteX48" fmla="*/ 0 w 10515600"/>
              <a:gd name="connsiteY48" fmla="*/ 3584498 h 5297288"/>
              <a:gd name="connsiteX49" fmla="*/ 0 w 10515600"/>
              <a:gd name="connsiteY49" fmla="*/ 2995911 h 5297288"/>
              <a:gd name="connsiteX50" fmla="*/ 0 w 10515600"/>
              <a:gd name="connsiteY50" fmla="*/ 2407323 h 5297288"/>
              <a:gd name="connsiteX51" fmla="*/ 0 w 10515600"/>
              <a:gd name="connsiteY51" fmla="*/ 1871708 h 5297288"/>
              <a:gd name="connsiteX52" fmla="*/ 0 w 10515600"/>
              <a:gd name="connsiteY52" fmla="*/ 1336094 h 5297288"/>
              <a:gd name="connsiteX53" fmla="*/ 0 w 10515600"/>
              <a:gd name="connsiteY53" fmla="*/ 906425 h 5297288"/>
              <a:gd name="connsiteX54" fmla="*/ 0 w 10515600"/>
              <a:gd name="connsiteY54" fmla="*/ 0 h 529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0515600" h="5297288" fill="none" extrusionOk="0">
                <a:moveTo>
                  <a:pt x="0" y="0"/>
                </a:moveTo>
                <a:cubicBezTo>
                  <a:pt x="162285" y="-56213"/>
                  <a:pt x="408596" y="46115"/>
                  <a:pt x="689356" y="0"/>
                </a:cubicBezTo>
                <a:cubicBezTo>
                  <a:pt x="970116" y="-46115"/>
                  <a:pt x="1033484" y="68194"/>
                  <a:pt x="1273556" y="0"/>
                </a:cubicBezTo>
                <a:cubicBezTo>
                  <a:pt x="1513628" y="-68194"/>
                  <a:pt x="1644567" y="65291"/>
                  <a:pt x="1857756" y="0"/>
                </a:cubicBezTo>
                <a:cubicBezTo>
                  <a:pt x="2070945" y="-65291"/>
                  <a:pt x="2306195" y="31774"/>
                  <a:pt x="2441956" y="0"/>
                </a:cubicBezTo>
                <a:cubicBezTo>
                  <a:pt x="2577717" y="-31774"/>
                  <a:pt x="2638886" y="4755"/>
                  <a:pt x="2710688" y="0"/>
                </a:cubicBezTo>
                <a:cubicBezTo>
                  <a:pt x="2782490" y="-4755"/>
                  <a:pt x="3253251" y="17716"/>
                  <a:pt x="3400044" y="0"/>
                </a:cubicBezTo>
                <a:cubicBezTo>
                  <a:pt x="3546837" y="-17716"/>
                  <a:pt x="3600210" y="9199"/>
                  <a:pt x="3668776" y="0"/>
                </a:cubicBezTo>
                <a:cubicBezTo>
                  <a:pt x="3737342" y="-9199"/>
                  <a:pt x="4018238" y="8584"/>
                  <a:pt x="4252976" y="0"/>
                </a:cubicBezTo>
                <a:cubicBezTo>
                  <a:pt x="4487714" y="-8584"/>
                  <a:pt x="4773927" y="46849"/>
                  <a:pt x="5047488" y="0"/>
                </a:cubicBezTo>
                <a:cubicBezTo>
                  <a:pt x="5321049" y="-46849"/>
                  <a:pt x="5450492" y="45312"/>
                  <a:pt x="5842000" y="0"/>
                </a:cubicBezTo>
                <a:cubicBezTo>
                  <a:pt x="6233508" y="-45312"/>
                  <a:pt x="6263492" y="75633"/>
                  <a:pt x="6531356" y="0"/>
                </a:cubicBezTo>
                <a:cubicBezTo>
                  <a:pt x="6799220" y="-75633"/>
                  <a:pt x="6783824" y="26891"/>
                  <a:pt x="7010400" y="0"/>
                </a:cubicBezTo>
                <a:cubicBezTo>
                  <a:pt x="7236976" y="-26891"/>
                  <a:pt x="7205060" y="9898"/>
                  <a:pt x="7279132" y="0"/>
                </a:cubicBezTo>
                <a:cubicBezTo>
                  <a:pt x="7353204" y="-9898"/>
                  <a:pt x="7538303" y="52649"/>
                  <a:pt x="7758176" y="0"/>
                </a:cubicBezTo>
                <a:cubicBezTo>
                  <a:pt x="7978049" y="-52649"/>
                  <a:pt x="8260450" y="5064"/>
                  <a:pt x="8447532" y="0"/>
                </a:cubicBezTo>
                <a:cubicBezTo>
                  <a:pt x="8634614" y="-5064"/>
                  <a:pt x="8857462" y="56274"/>
                  <a:pt x="9242044" y="0"/>
                </a:cubicBezTo>
                <a:cubicBezTo>
                  <a:pt x="9626626" y="-56274"/>
                  <a:pt x="9417884" y="29198"/>
                  <a:pt x="9510776" y="0"/>
                </a:cubicBezTo>
                <a:cubicBezTo>
                  <a:pt x="9603668" y="-29198"/>
                  <a:pt x="9650973" y="27565"/>
                  <a:pt x="9779508" y="0"/>
                </a:cubicBezTo>
                <a:cubicBezTo>
                  <a:pt x="9908043" y="-27565"/>
                  <a:pt x="10347970" y="55234"/>
                  <a:pt x="10515600" y="0"/>
                </a:cubicBezTo>
                <a:cubicBezTo>
                  <a:pt x="10533658" y="164536"/>
                  <a:pt x="10507959" y="285107"/>
                  <a:pt x="10515600" y="429669"/>
                </a:cubicBezTo>
                <a:cubicBezTo>
                  <a:pt x="10523241" y="574231"/>
                  <a:pt x="10448046" y="932824"/>
                  <a:pt x="10515600" y="1071229"/>
                </a:cubicBezTo>
                <a:cubicBezTo>
                  <a:pt x="10583154" y="1209634"/>
                  <a:pt x="10447248" y="1469563"/>
                  <a:pt x="10515600" y="1765763"/>
                </a:cubicBezTo>
                <a:cubicBezTo>
                  <a:pt x="10583952" y="2061963"/>
                  <a:pt x="10491361" y="1996595"/>
                  <a:pt x="10515600" y="2195432"/>
                </a:cubicBezTo>
                <a:cubicBezTo>
                  <a:pt x="10539839" y="2394269"/>
                  <a:pt x="10502129" y="2686550"/>
                  <a:pt x="10515600" y="2889965"/>
                </a:cubicBezTo>
                <a:cubicBezTo>
                  <a:pt x="10529071" y="3093380"/>
                  <a:pt x="10467081" y="3333437"/>
                  <a:pt x="10515600" y="3584498"/>
                </a:cubicBezTo>
                <a:cubicBezTo>
                  <a:pt x="10564119" y="3835559"/>
                  <a:pt x="10502005" y="3820152"/>
                  <a:pt x="10515600" y="4014167"/>
                </a:cubicBezTo>
                <a:cubicBezTo>
                  <a:pt x="10529195" y="4208182"/>
                  <a:pt x="10475164" y="4321687"/>
                  <a:pt x="10515600" y="4602755"/>
                </a:cubicBezTo>
                <a:cubicBezTo>
                  <a:pt x="10556036" y="4883823"/>
                  <a:pt x="10476034" y="5138447"/>
                  <a:pt x="10515600" y="5297288"/>
                </a:cubicBezTo>
                <a:cubicBezTo>
                  <a:pt x="10284951" y="5330898"/>
                  <a:pt x="10216635" y="5243143"/>
                  <a:pt x="10036556" y="5297288"/>
                </a:cubicBezTo>
                <a:cubicBezTo>
                  <a:pt x="9856477" y="5351433"/>
                  <a:pt x="9627552" y="5222790"/>
                  <a:pt x="9347200" y="5297288"/>
                </a:cubicBezTo>
                <a:cubicBezTo>
                  <a:pt x="9066848" y="5371786"/>
                  <a:pt x="8845499" y="5267266"/>
                  <a:pt x="8552688" y="5297288"/>
                </a:cubicBezTo>
                <a:cubicBezTo>
                  <a:pt x="8259877" y="5327310"/>
                  <a:pt x="8275216" y="5286063"/>
                  <a:pt x="8073644" y="5297288"/>
                </a:cubicBezTo>
                <a:cubicBezTo>
                  <a:pt x="7872072" y="5308513"/>
                  <a:pt x="7455988" y="5239072"/>
                  <a:pt x="7279132" y="5297288"/>
                </a:cubicBezTo>
                <a:cubicBezTo>
                  <a:pt x="7102276" y="5355504"/>
                  <a:pt x="6829952" y="5274310"/>
                  <a:pt x="6694932" y="5297288"/>
                </a:cubicBezTo>
                <a:cubicBezTo>
                  <a:pt x="6559912" y="5320266"/>
                  <a:pt x="6204900" y="5264486"/>
                  <a:pt x="5900420" y="5297288"/>
                </a:cubicBezTo>
                <a:cubicBezTo>
                  <a:pt x="5595940" y="5330090"/>
                  <a:pt x="5341033" y="5277566"/>
                  <a:pt x="5105908" y="5297288"/>
                </a:cubicBezTo>
                <a:cubicBezTo>
                  <a:pt x="4870783" y="5317010"/>
                  <a:pt x="4884770" y="5284895"/>
                  <a:pt x="4732020" y="5297288"/>
                </a:cubicBezTo>
                <a:cubicBezTo>
                  <a:pt x="4579270" y="5309681"/>
                  <a:pt x="4373388" y="5289551"/>
                  <a:pt x="4252976" y="5297288"/>
                </a:cubicBezTo>
                <a:cubicBezTo>
                  <a:pt x="4132564" y="5305025"/>
                  <a:pt x="3877312" y="5296030"/>
                  <a:pt x="3668776" y="5297288"/>
                </a:cubicBezTo>
                <a:cubicBezTo>
                  <a:pt x="3460240" y="5298546"/>
                  <a:pt x="3314650" y="5289705"/>
                  <a:pt x="3084576" y="5297288"/>
                </a:cubicBezTo>
                <a:cubicBezTo>
                  <a:pt x="2854502" y="5304871"/>
                  <a:pt x="2550477" y="5263468"/>
                  <a:pt x="2395220" y="5297288"/>
                </a:cubicBezTo>
                <a:cubicBezTo>
                  <a:pt x="2239963" y="5331108"/>
                  <a:pt x="2117612" y="5255786"/>
                  <a:pt x="2021332" y="5297288"/>
                </a:cubicBezTo>
                <a:cubicBezTo>
                  <a:pt x="1925052" y="5338790"/>
                  <a:pt x="1785704" y="5265248"/>
                  <a:pt x="1647444" y="5297288"/>
                </a:cubicBezTo>
                <a:cubicBezTo>
                  <a:pt x="1509184" y="5329328"/>
                  <a:pt x="1173463" y="5208264"/>
                  <a:pt x="852932" y="5297288"/>
                </a:cubicBezTo>
                <a:cubicBezTo>
                  <a:pt x="532401" y="5386312"/>
                  <a:pt x="230988" y="5232137"/>
                  <a:pt x="0" y="5297288"/>
                </a:cubicBezTo>
                <a:cubicBezTo>
                  <a:pt x="-27917" y="5008195"/>
                  <a:pt x="12513" y="4879663"/>
                  <a:pt x="0" y="4708700"/>
                </a:cubicBezTo>
                <a:cubicBezTo>
                  <a:pt x="-12513" y="4537737"/>
                  <a:pt x="16251" y="4264166"/>
                  <a:pt x="0" y="4067140"/>
                </a:cubicBezTo>
                <a:cubicBezTo>
                  <a:pt x="-16251" y="3870114"/>
                  <a:pt x="9356" y="3766956"/>
                  <a:pt x="0" y="3584498"/>
                </a:cubicBezTo>
                <a:cubicBezTo>
                  <a:pt x="-9356" y="3402040"/>
                  <a:pt x="17175" y="3288655"/>
                  <a:pt x="0" y="2995911"/>
                </a:cubicBezTo>
                <a:cubicBezTo>
                  <a:pt x="-17175" y="2703167"/>
                  <a:pt x="40930" y="2648323"/>
                  <a:pt x="0" y="2407323"/>
                </a:cubicBezTo>
                <a:cubicBezTo>
                  <a:pt x="-40930" y="2166323"/>
                  <a:pt x="31161" y="2035101"/>
                  <a:pt x="0" y="1871708"/>
                </a:cubicBezTo>
                <a:cubicBezTo>
                  <a:pt x="-31161" y="1708315"/>
                  <a:pt x="16203" y="1582241"/>
                  <a:pt x="0" y="1336094"/>
                </a:cubicBezTo>
                <a:cubicBezTo>
                  <a:pt x="-16203" y="1089947"/>
                  <a:pt x="46836" y="1061420"/>
                  <a:pt x="0" y="906425"/>
                </a:cubicBezTo>
                <a:cubicBezTo>
                  <a:pt x="-46836" y="751430"/>
                  <a:pt x="87920" y="253871"/>
                  <a:pt x="0" y="0"/>
                </a:cubicBezTo>
                <a:close/>
              </a:path>
              <a:path w="10515600" h="5297288" stroke="0" extrusionOk="0">
                <a:moveTo>
                  <a:pt x="0" y="0"/>
                </a:moveTo>
                <a:cubicBezTo>
                  <a:pt x="117769" y="-54612"/>
                  <a:pt x="363642" y="16397"/>
                  <a:pt x="479044" y="0"/>
                </a:cubicBezTo>
                <a:cubicBezTo>
                  <a:pt x="594446" y="-16397"/>
                  <a:pt x="677892" y="18700"/>
                  <a:pt x="747776" y="0"/>
                </a:cubicBezTo>
                <a:cubicBezTo>
                  <a:pt x="817660" y="-18700"/>
                  <a:pt x="1147191" y="42425"/>
                  <a:pt x="1542288" y="0"/>
                </a:cubicBezTo>
                <a:cubicBezTo>
                  <a:pt x="1937385" y="-42425"/>
                  <a:pt x="1903667" y="55036"/>
                  <a:pt x="2021332" y="0"/>
                </a:cubicBezTo>
                <a:cubicBezTo>
                  <a:pt x="2138997" y="-55036"/>
                  <a:pt x="2261555" y="30614"/>
                  <a:pt x="2500376" y="0"/>
                </a:cubicBezTo>
                <a:cubicBezTo>
                  <a:pt x="2739197" y="-30614"/>
                  <a:pt x="2992326" y="934"/>
                  <a:pt x="3294888" y="0"/>
                </a:cubicBezTo>
                <a:cubicBezTo>
                  <a:pt x="3597450" y="-934"/>
                  <a:pt x="3536470" y="20588"/>
                  <a:pt x="3668776" y="0"/>
                </a:cubicBezTo>
                <a:cubicBezTo>
                  <a:pt x="3801082" y="-20588"/>
                  <a:pt x="4167052" y="95069"/>
                  <a:pt x="4463288" y="0"/>
                </a:cubicBezTo>
                <a:cubicBezTo>
                  <a:pt x="4759524" y="-95069"/>
                  <a:pt x="4927052" y="44879"/>
                  <a:pt x="5257800" y="0"/>
                </a:cubicBezTo>
                <a:cubicBezTo>
                  <a:pt x="5588548" y="-44879"/>
                  <a:pt x="5635378" y="45685"/>
                  <a:pt x="5842000" y="0"/>
                </a:cubicBezTo>
                <a:cubicBezTo>
                  <a:pt x="6048622" y="-45685"/>
                  <a:pt x="6336244" y="84925"/>
                  <a:pt x="6636512" y="0"/>
                </a:cubicBezTo>
                <a:cubicBezTo>
                  <a:pt x="6936780" y="-84925"/>
                  <a:pt x="6983770" y="37784"/>
                  <a:pt x="7115556" y="0"/>
                </a:cubicBezTo>
                <a:cubicBezTo>
                  <a:pt x="7247342" y="-37784"/>
                  <a:pt x="7473141" y="52757"/>
                  <a:pt x="7594600" y="0"/>
                </a:cubicBezTo>
                <a:cubicBezTo>
                  <a:pt x="7716059" y="-52757"/>
                  <a:pt x="8131150" y="920"/>
                  <a:pt x="8283956" y="0"/>
                </a:cubicBezTo>
                <a:cubicBezTo>
                  <a:pt x="8436762" y="-920"/>
                  <a:pt x="8664826" y="24800"/>
                  <a:pt x="8763000" y="0"/>
                </a:cubicBezTo>
                <a:cubicBezTo>
                  <a:pt x="8861174" y="-24800"/>
                  <a:pt x="9272964" y="43339"/>
                  <a:pt x="9557512" y="0"/>
                </a:cubicBezTo>
                <a:cubicBezTo>
                  <a:pt x="9842060" y="-43339"/>
                  <a:pt x="10044680" y="73864"/>
                  <a:pt x="10515600" y="0"/>
                </a:cubicBezTo>
                <a:cubicBezTo>
                  <a:pt x="10583839" y="182084"/>
                  <a:pt x="10446228" y="298376"/>
                  <a:pt x="10515600" y="588588"/>
                </a:cubicBezTo>
                <a:cubicBezTo>
                  <a:pt x="10584972" y="878800"/>
                  <a:pt x="10481028" y="940770"/>
                  <a:pt x="10515600" y="1230148"/>
                </a:cubicBezTo>
                <a:cubicBezTo>
                  <a:pt x="10550172" y="1519526"/>
                  <a:pt x="10466510" y="1479686"/>
                  <a:pt x="10515600" y="1659817"/>
                </a:cubicBezTo>
                <a:cubicBezTo>
                  <a:pt x="10564690" y="1839948"/>
                  <a:pt x="10489021" y="1917409"/>
                  <a:pt x="10515600" y="2142459"/>
                </a:cubicBezTo>
                <a:cubicBezTo>
                  <a:pt x="10542179" y="2367509"/>
                  <a:pt x="10480283" y="2470027"/>
                  <a:pt x="10515600" y="2784019"/>
                </a:cubicBezTo>
                <a:cubicBezTo>
                  <a:pt x="10550917" y="3098011"/>
                  <a:pt x="10483711" y="3061504"/>
                  <a:pt x="10515600" y="3319634"/>
                </a:cubicBezTo>
                <a:cubicBezTo>
                  <a:pt x="10547489" y="3577765"/>
                  <a:pt x="10506506" y="3683281"/>
                  <a:pt x="10515600" y="3802276"/>
                </a:cubicBezTo>
                <a:cubicBezTo>
                  <a:pt x="10524694" y="3921271"/>
                  <a:pt x="10494190" y="4196779"/>
                  <a:pt x="10515600" y="4443836"/>
                </a:cubicBezTo>
                <a:cubicBezTo>
                  <a:pt x="10537010" y="4690893"/>
                  <a:pt x="10416155" y="5081036"/>
                  <a:pt x="10515600" y="5297288"/>
                </a:cubicBezTo>
                <a:cubicBezTo>
                  <a:pt x="10361403" y="5336201"/>
                  <a:pt x="10156654" y="5277160"/>
                  <a:pt x="9931400" y="5297288"/>
                </a:cubicBezTo>
                <a:cubicBezTo>
                  <a:pt x="9706146" y="5317416"/>
                  <a:pt x="9706357" y="5275182"/>
                  <a:pt x="9557512" y="5297288"/>
                </a:cubicBezTo>
                <a:cubicBezTo>
                  <a:pt x="9408667" y="5319394"/>
                  <a:pt x="9184722" y="5238647"/>
                  <a:pt x="8868156" y="5297288"/>
                </a:cubicBezTo>
                <a:cubicBezTo>
                  <a:pt x="8551590" y="5355929"/>
                  <a:pt x="8662744" y="5263330"/>
                  <a:pt x="8494268" y="5297288"/>
                </a:cubicBezTo>
                <a:cubicBezTo>
                  <a:pt x="8325792" y="5331246"/>
                  <a:pt x="8066396" y="5222653"/>
                  <a:pt x="7804912" y="5297288"/>
                </a:cubicBezTo>
                <a:cubicBezTo>
                  <a:pt x="7543428" y="5371923"/>
                  <a:pt x="7668194" y="5270753"/>
                  <a:pt x="7536180" y="5297288"/>
                </a:cubicBezTo>
                <a:cubicBezTo>
                  <a:pt x="7404166" y="5323823"/>
                  <a:pt x="7118252" y="5263993"/>
                  <a:pt x="6846824" y="5297288"/>
                </a:cubicBezTo>
                <a:cubicBezTo>
                  <a:pt x="6575396" y="5330583"/>
                  <a:pt x="6655988" y="5266519"/>
                  <a:pt x="6472936" y="5297288"/>
                </a:cubicBezTo>
                <a:cubicBezTo>
                  <a:pt x="6289884" y="5328057"/>
                  <a:pt x="6287322" y="5274269"/>
                  <a:pt x="6204204" y="5297288"/>
                </a:cubicBezTo>
                <a:cubicBezTo>
                  <a:pt x="6121086" y="5320307"/>
                  <a:pt x="6012414" y="5260976"/>
                  <a:pt x="5830316" y="5297288"/>
                </a:cubicBezTo>
                <a:cubicBezTo>
                  <a:pt x="5648218" y="5333600"/>
                  <a:pt x="5388333" y="5232174"/>
                  <a:pt x="5140960" y="5297288"/>
                </a:cubicBezTo>
                <a:cubicBezTo>
                  <a:pt x="4893587" y="5362402"/>
                  <a:pt x="4862913" y="5257797"/>
                  <a:pt x="4767072" y="5297288"/>
                </a:cubicBezTo>
                <a:cubicBezTo>
                  <a:pt x="4671231" y="5336779"/>
                  <a:pt x="4569587" y="5294699"/>
                  <a:pt x="4498340" y="5297288"/>
                </a:cubicBezTo>
                <a:cubicBezTo>
                  <a:pt x="4427093" y="5299877"/>
                  <a:pt x="4200344" y="5284823"/>
                  <a:pt x="4124452" y="5297288"/>
                </a:cubicBezTo>
                <a:cubicBezTo>
                  <a:pt x="4048560" y="5309753"/>
                  <a:pt x="3815248" y="5246162"/>
                  <a:pt x="3645408" y="5297288"/>
                </a:cubicBezTo>
                <a:cubicBezTo>
                  <a:pt x="3475568" y="5348414"/>
                  <a:pt x="3200660" y="5231336"/>
                  <a:pt x="3061208" y="5297288"/>
                </a:cubicBezTo>
                <a:cubicBezTo>
                  <a:pt x="2921756" y="5363240"/>
                  <a:pt x="2780058" y="5276656"/>
                  <a:pt x="2687320" y="5297288"/>
                </a:cubicBezTo>
                <a:cubicBezTo>
                  <a:pt x="2594582" y="5317920"/>
                  <a:pt x="2138316" y="5240558"/>
                  <a:pt x="1892808" y="5297288"/>
                </a:cubicBezTo>
                <a:cubicBezTo>
                  <a:pt x="1647300" y="5354018"/>
                  <a:pt x="1456562" y="5260007"/>
                  <a:pt x="1308608" y="5297288"/>
                </a:cubicBezTo>
                <a:cubicBezTo>
                  <a:pt x="1160654" y="5334569"/>
                  <a:pt x="675856" y="5231069"/>
                  <a:pt x="514096" y="5297288"/>
                </a:cubicBezTo>
                <a:cubicBezTo>
                  <a:pt x="352336" y="5363507"/>
                  <a:pt x="130626" y="5296343"/>
                  <a:pt x="0" y="5297288"/>
                </a:cubicBezTo>
                <a:cubicBezTo>
                  <a:pt x="-59210" y="5055581"/>
                  <a:pt x="211" y="4910537"/>
                  <a:pt x="0" y="4761673"/>
                </a:cubicBezTo>
                <a:cubicBezTo>
                  <a:pt x="-211" y="4612810"/>
                  <a:pt x="38681" y="4453923"/>
                  <a:pt x="0" y="4226059"/>
                </a:cubicBezTo>
                <a:cubicBezTo>
                  <a:pt x="-38681" y="3998195"/>
                  <a:pt x="30274" y="3763559"/>
                  <a:pt x="0" y="3584498"/>
                </a:cubicBezTo>
                <a:cubicBezTo>
                  <a:pt x="-30274" y="3405437"/>
                  <a:pt x="30007" y="3127647"/>
                  <a:pt x="0" y="2995911"/>
                </a:cubicBezTo>
                <a:cubicBezTo>
                  <a:pt x="-30007" y="2864175"/>
                  <a:pt x="56350" y="2576964"/>
                  <a:pt x="0" y="2301377"/>
                </a:cubicBezTo>
                <a:cubicBezTo>
                  <a:pt x="-56350" y="2025790"/>
                  <a:pt x="14576" y="1899527"/>
                  <a:pt x="0" y="1606844"/>
                </a:cubicBezTo>
                <a:cubicBezTo>
                  <a:pt x="-14576" y="1314161"/>
                  <a:pt x="54347" y="1098299"/>
                  <a:pt x="0" y="965284"/>
                </a:cubicBezTo>
                <a:cubicBezTo>
                  <a:pt x="-54347" y="832269"/>
                  <a:pt x="66753" y="426472"/>
                  <a:pt x="0" y="0"/>
                </a:cubicBezTo>
                <a:close/>
              </a:path>
            </a:pathLst>
          </a:custGeom>
          <a:ln>
            <a:solidFill>
              <a:schemeClr val="tx1"/>
            </a:solidFill>
            <a:extLst>
              <a:ext uri="{C807C97D-BFC1-408E-A445-0C87EB9F89A2}">
                <ask:lineSketchStyleProps xmlns:ask="http://schemas.microsoft.com/office/drawing/2018/sketchyshapes" sd="1219033472">
                  <ask:type>
                    <ask:lineSketchScribble/>
                  </ask:type>
                </ask:lineSketchStyleProps>
              </a:ext>
            </a:extLst>
          </a:ln>
        </p:spPr>
        <p:txBody>
          <a:bodyPr lIns="182880" tIns="182880" rIns="182880" bIns="182880">
            <a:normAutofit/>
          </a:bodyPr>
          <a:lstStyle/>
          <a:p>
            <a:pPr marL="0" indent="0">
              <a:buNone/>
            </a:pPr>
            <a:r>
              <a:rPr lang="en-US" dirty="0"/>
              <a:t>“...more than 2000 replication datasets... execute[d] ... in a clean runtime environment... </a:t>
            </a:r>
            <a:r>
              <a:rPr lang="en-US" dirty="0">
                <a:solidFill>
                  <a:schemeClr val="accent3">
                    <a:lumMod val="50000"/>
                  </a:schemeClr>
                </a:solidFill>
              </a:rPr>
              <a:t>74% of R files failed to complete without error in the initial execution</a:t>
            </a:r>
            <a:r>
              <a:rPr lang="en-US" dirty="0"/>
              <a:t>, while 56% failed when code cleaning was applied...</a:t>
            </a:r>
          </a:p>
          <a:p>
            <a:pPr marL="0" indent="0">
              <a:buNone/>
            </a:pPr>
            <a:r>
              <a:rPr lang="en-US" dirty="0"/>
              <a:t>...our automated study has a comparable success rate to the reported manual reproducibility....”</a:t>
            </a:r>
          </a:p>
          <a:p>
            <a:pPr marL="0" indent="0">
              <a:buNone/>
            </a:pPr>
            <a:endParaRPr lang="en-US" dirty="0"/>
          </a:p>
          <a:p>
            <a:pPr marL="0" indent="0">
              <a:buNone/>
            </a:pPr>
            <a:r>
              <a:rPr lang="en-US" dirty="0"/>
              <a:t>“...mandated </a:t>
            </a:r>
            <a:r>
              <a:rPr lang="en-US" dirty="0">
                <a:solidFill>
                  <a:schemeClr val="accent4">
                    <a:lumMod val="75000"/>
                  </a:schemeClr>
                </a:solidFill>
              </a:rPr>
              <a:t>data archiving policies </a:t>
            </a:r>
            <a:r>
              <a:rPr lang="en-US" dirty="0"/>
              <a:t>that require the inclusion of a data availability statement in the manuscript </a:t>
            </a:r>
            <a:r>
              <a:rPr lang="en-US" dirty="0">
                <a:solidFill>
                  <a:schemeClr val="accent4">
                    <a:lumMod val="75000"/>
                  </a:schemeClr>
                </a:solidFill>
              </a:rPr>
              <a:t>improve the odds of finding the data online almost 1000-fold</a:t>
            </a:r>
            <a:r>
              <a:rPr lang="en-US" dirty="0"/>
              <a:t> compared to having no policy... rates at journals with less stringent policies were only very slightly higher than those with no policy at all.” </a:t>
            </a:r>
          </a:p>
        </p:txBody>
      </p:sp>
      <p:sp>
        <p:nvSpPr>
          <p:cNvPr id="5" name="Rectangle 4">
            <a:extLst>
              <a:ext uri="{FF2B5EF4-FFF2-40B4-BE49-F238E27FC236}">
                <a16:creationId xmlns:a16="http://schemas.microsoft.com/office/drawing/2014/main" id="{62DFF815-CE82-231D-C0D9-3C62113614CB}"/>
              </a:ext>
            </a:extLst>
          </p:cNvPr>
          <p:cNvSpPr/>
          <p:nvPr/>
        </p:nvSpPr>
        <p:spPr>
          <a:xfrm>
            <a:off x="26021" y="6288613"/>
            <a:ext cx="5163145" cy="523220"/>
          </a:xfrm>
          <a:prstGeom prst="rect">
            <a:avLst/>
          </a:prstGeom>
        </p:spPr>
        <p:txBody>
          <a:bodyPr wrap="none">
            <a:spAutoFit/>
          </a:bodyPr>
          <a:lstStyle/>
          <a:p>
            <a:r>
              <a:rPr lang="en-US" sz="1400" dirty="0">
                <a:hlinkClick r:id="rId3"/>
              </a:rPr>
              <a:t>https://www.nature.com/articles/s41597-022-01143-6</a:t>
            </a:r>
            <a:r>
              <a:rPr lang="en-US" sz="1400" dirty="0"/>
              <a:t> </a:t>
            </a:r>
          </a:p>
          <a:p>
            <a:r>
              <a:rPr lang="en-US" sz="1400" dirty="0">
                <a:hlinkClick r:id="rId4"/>
              </a:rPr>
              <a:t>https://faseb.onlinelibrary.wiley.com/doi/full/10.1096/fj.12-218164</a:t>
            </a:r>
            <a:r>
              <a:rPr lang="en-US" sz="1400" dirty="0"/>
              <a:t> </a:t>
            </a:r>
          </a:p>
        </p:txBody>
      </p:sp>
    </p:spTree>
    <p:extLst>
      <p:ext uri="{BB962C8B-B14F-4D97-AF65-F5344CB8AC3E}">
        <p14:creationId xmlns:p14="http://schemas.microsoft.com/office/powerpoint/2010/main" val="369130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3A8B1-3DED-DFB5-CB32-68D9A9DF43F2}"/>
              </a:ext>
            </a:extLst>
          </p:cNvPr>
          <p:cNvSpPr>
            <a:spLocks noGrp="1"/>
          </p:cNvSpPr>
          <p:nvPr>
            <p:ph type="title"/>
          </p:nvPr>
        </p:nvSpPr>
        <p:spPr/>
        <p:txBody>
          <a:bodyPr/>
          <a:lstStyle/>
          <a:p>
            <a:r>
              <a:rPr lang="en-US" dirty="0"/>
              <a:t>Capture the environment</a:t>
            </a:r>
          </a:p>
        </p:txBody>
      </p:sp>
      <p:sp>
        <p:nvSpPr>
          <p:cNvPr id="3" name="Content Placeholder 2">
            <a:extLst>
              <a:ext uri="{FF2B5EF4-FFF2-40B4-BE49-F238E27FC236}">
                <a16:creationId xmlns:a16="http://schemas.microsoft.com/office/drawing/2014/main" id="{9CF934CB-7343-9802-07D7-953E83ACF4A8}"/>
              </a:ext>
            </a:extLst>
          </p:cNvPr>
          <p:cNvSpPr>
            <a:spLocks noGrp="1"/>
          </p:cNvSpPr>
          <p:nvPr>
            <p:ph idx="1"/>
          </p:nvPr>
        </p:nvSpPr>
        <p:spPr>
          <a:xfrm>
            <a:off x="838200" y="1825625"/>
            <a:ext cx="9931400" cy="4351338"/>
          </a:xfrm>
        </p:spPr>
        <p:txBody>
          <a:bodyPr>
            <a:normAutofit lnSpcReduction="10000"/>
          </a:bodyPr>
          <a:lstStyle/>
          <a:p>
            <a:r>
              <a:rPr lang="en-US" dirty="0"/>
              <a:t>Much of the behavior of code is driven by external factors</a:t>
            </a:r>
          </a:p>
          <a:p>
            <a:pPr lvl="1"/>
            <a:r>
              <a:rPr lang="en-US" dirty="0"/>
              <a:t>Avoid </a:t>
            </a:r>
            <a:r>
              <a:rPr lang="en-US" dirty="0">
                <a:solidFill>
                  <a:schemeClr val="accent6">
                    <a:lumMod val="75000"/>
                  </a:schemeClr>
                </a:solidFill>
              </a:rPr>
              <a:t>hard-coded paths </a:t>
            </a:r>
            <a:r>
              <a:rPr lang="en-US" dirty="0"/>
              <a:t>like </a:t>
            </a:r>
            <a:r>
              <a:rPr lang="en-US" dirty="0">
                <a:solidFill>
                  <a:schemeClr val="bg1">
                    <a:lumMod val="50000"/>
                  </a:schemeClr>
                </a:solidFill>
              </a:rPr>
              <a:t>“/User/</a:t>
            </a:r>
            <a:r>
              <a:rPr lang="en-US" dirty="0" err="1">
                <a:solidFill>
                  <a:schemeClr val="bg1">
                    <a:lumMod val="50000"/>
                  </a:schemeClr>
                </a:solidFill>
              </a:rPr>
              <a:t>broken_for_you</a:t>
            </a:r>
            <a:r>
              <a:rPr lang="en-US" dirty="0">
                <a:solidFill>
                  <a:schemeClr val="bg1">
                    <a:lumMod val="50000"/>
                  </a:schemeClr>
                </a:solidFill>
              </a:rPr>
              <a:t>/Documents”</a:t>
            </a:r>
          </a:p>
          <a:p>
            <a:pPr lvl="1"/>
            <a:r>
              <a:rPr lang="en-US" dirty="0"/>
              <a:t>Specify exact required </a:t>
            </a:r>
            <a:r>
              <a:rPr lang="en-US" dirty="0">
                <a:solidFill>
                  <a:schemeClr val="accent5">
                    <a:lumMod val="75000"/>
                  </a:schemeClr>
                </a:solidFill>
              </a:rPr>
              <a:t>dependencies</a:t>
            </a:r>
            <a:r>
              <a:rPr lang="en-US" dirty="0"/>
              <a:t> using a dependency manager</a:t>
            </a:r>
          </a:p>
          <a:p>
            <a:r>
              <a:rPr lang="en-US" dirty="0"/>
              <a:t>Data matters!</a:t>
            </a:r>
          </a:p>
          <a:p>
            <a:pPr lvl="1"/>
            <a:r>
              <a:rPr lang="en-US" dirty="0"/>
              <a:t>Include a small test dataset to run the program</a:t>
            </a:r>
          </a:p>
          <a:p>
            <a:pPr lvl="1"/>
            <a:r>
              <a:rPr lang="en-US" dirty="0"/>
              <a:t>Provide example </a:t>
            </a:r>
            <a:r>
              <a:rPr lang="en-US" dirty="0">
                <a:solidFill>
                  <a:schemeClr val="accent5">
                    <a:lumMod val="75000"/>
                  </a:schemeClr>
                </a:solidFill>
              </a:rPr>
              <a:t>configuration or parameter files</a:t>
            </a:r>
            <a:r>
              <a:rPr lang="en-US" dirty="0"/>
              <a:t> with critical options</a:t>
            </a:r>
          </a:p>
          <a:p>
            <a:r>
              <a:rPr lang="en-US" dirty="0"/>
              <a:t>Consider containers (Docker, Singularity, </a:t>
            </a:r>
            <a:r>
              <a:rPr lang="en-US" dirty="0" err="1"/>
              <a:t>etc</a:t>
            </a:r>
            <a:r>
              <a:rPr lang="en-US" dirty="0"/>
              <a:t>) to distribute dependencies along with the program</a:t>
            </a:r>
          </a:p>
          <a:p>
            <a:endParaRPr lang="en-US" dirty="0"/>
          </a:p>
          <a:p>
            <a:pPr marL="0" indent="0">
              <a:buNone/>
            </a:pPr>
            <a:r>
              <a:rPr lang="en-US" dirty="0">
                <a:solidFill>
                  <a:schemeClr val="accent2">
                    <a:lumMod val="50000"/>
                  </a:schemeClr>
                </a:solidFill>
              </a:rPr>
              <a:t>Be able to follow your own setup instructions on a new computer</a:t>
            </a:r>
          </a:p>
        </p:txBody>
      </p:sp>
      <p:pic>
        <p:nvPicPr>
          <p:cNvPr id="1026" name="Picture 2" descr="Logo">
            <a:extLst>
              <a:ext uri="{FF2B5EF4-FFF2-40B4-BE49-F238E27FC236}">
                <a16:creationId xmlns:a16="http://schemas.microsoft.com/office/drawing/2014/main" id="{CC83C26F-E531-C16F-E406-4AC7A9F60E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2976" y="109082"/>
            <a:ext cx="599027" cy="6050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ocker">
            <a:extLst>
              <a:ext uri="{FF2B5EF4-FFF2-40B4-BE49-F238E27FC236}">
                <a16:creationId xmlns:a16="http://schemas.microsoft.com/office/drawing/2014/main" id="{00C39D83-9D1A-918C-7FED-32E03BD506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31" r="20331"/>
          <a:stretch/>
        </p:blipFill>
        <p:spPr bwMode="auto">
          <a:xfrm>
            <a:off x="11250618" y="792049"/>
            <a:ext cx="823742" cy="6518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ild Command Line Tools with Python Poetry - DEV Community">
            <a:extLst>
              <a:ext uri="{FF2B5EF4-FFF2-40B4-BE49-F238E27FC236}">
                <a16:creationId xmlns:a16="http://schemas.microsoft.com/office/drawing/2014/main" id="{0A5DA077-FA92-E1C0-6615-97DB545DB2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37"/>
          <a:stretch/>
        </p:blipFill>
        <p:spPr bwMode="auto">
          <a:xfrm>
            <a:off x="11347119" y="4262981"/>
            <a:ext cx="630740" cy="3693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20F1648-D242-70D0-B463-002280A1B3F7}"/>
              </a:ext>
            </a:extLst>
          </p:cNvPr>
          <p:cNvPicPr>
            <a:picLocks noChangeAspect="1"/>
          </p:cNvPicPr>
          <p:nvPr/>
        </p:nvPicPr>
        <p:blipFill>
          <a:blip r:embed="rId5"/>
          <a:stretch>
            <a:fillRect/>
          </a:stretch>
        </p:blipFill>
        <p:spPr>
          <a:xfrm>
            <a:off x="11305944" y="4823933"/>
            <a:ext cx="713090" cy="756973"/>
          </a:xfrm>
          <a:prstGeom prst="rect">
            <a:avLst/>
          </a:prstGeom>
        </p:spPr>
      </p:pic>
      <p:pic>
        <p:nvPicPr>
          <p:cNvPr id="1036" name="Picture 12" descr="Go (programming language) - Wikipedia">
            <a:extLst>
              <a:ext uri="{FF2B5EF4-FFF2-40B4-BE49-F238E27FC236}">
                <a16:creationId xmlns:a16="http://schemas.microsoft.com/office/drawing/2014/main" id="{1882FA6C-7C3E-C5ED-91EB-E0A8A15936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42167" y="5772525"/>
            <a:ext cx="640645" cy="24074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ust (programming language) - Wikipedia">
            <a:extLst>
              <a:ext uri="{FF2B5EF4-FFF2-40B4-BE49-F238E27FC236}">
                <a16:creationId xmlns:a16="http://schemas.microsoft.com/office/drawing/2014/main" id="{EECE251A-C297-97AF-842A-70112F4C81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87495" y="6204888"/>
            <a:ext cx="549988" cy="5499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36395D1-BA0F-8100-BB10-E92C768742AA}"/>
              </a:ext>
            </a:extLst>
          </p:cNvPr>
          <p:cNvSpPr txBox="1"/>
          <p:nvPr/>
        </p:nvSpPr>
        <p:spPr>
          <a:xfrm>
            <a:off x="11372153" y="2259127"/>
            <a:ext cx="580672" cy="369332"/>
          </a:xfrm>
          <a:prstGeom prst="rect">
            <a:avLst/>
          </a:prstGeom>
          <a:noFill/>
        </p:spPr>
        <p:txBody>
          <a:bodyPr wrap="none" rtlCol="0">
            <a:spAutoFit/>
          </a:bodyPr>
          <a:lstStyle/>
          <a:p>
            <a:r>
              <a:rPr lang="en-US" i="1" dirty="0" err="1">
                <a:solidFill>
                  <a:srgbClr val="C00000"/>
                </a:solidFill>
              </a:rPr>
              <a:t>cget</a:t>
            </a:r>
            <a:endParaRPr lang="en-US" i="1" dirty="0">
              <a:solidFill>
                <a:srgbClr val="C00000"/>
              </a:solidFill>
            </a:endParaRPr>
          </a:p>
        </p:txBody>
      </p:sp>
      <p:pic>
        <p:nvPicPr>
          <p:cNvPr id="1040" name="Picture 16" descr="npm (software) - Wikipedia">
            <a:extLst>
              <a:ext uri="{FF2B5EF4-FFF2-40B4-BE49-F238E27FC236}">
                <a16:creationId xmlns:a16="http://schemas.microsoft.com/office/drawing/2014/main" id="{58EF99DA-9D6C-F6A3-7CE9-4F8DB084C4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72153" y="2820078"/>
            <a:ext cx="580673" cy="22743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he Composer Official Logo: a male orchestra conductor with both arms in the air and his head tilted down, reading music sheets">
            <a:extLst>
              <a:ext uri="{FF2B5EF4-FFF2-40B4-BE49-F238E27FC236}">
                <a16:creationId xmlns:a16="http://schemas.microsoft.com/office/drawing/2014/main" id="{802C550A-FBC1-B2B2-9889-72217828DE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66028" y="3589016"/>
            <a:ext cx="392922" cy="4823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420394-547E-742E-E3F3-B030188DB4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49629" y="3239127"/>
            <a:ext cx="625720" cy="1582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conda">
            <a:extLst>
              <a:ext uri="{FF2B5EF4-FFF2-40B4-BE49-F238E27FC236}">
                <a16:creationId xmlns:a16="http://schemas.microsoft.com/office/drawing/2014/main" id="{7C5B8DBE-D012-313E-E9B7-8FAECE9ABC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05909" y="1608094"/>
            <a:ext cx="913161" cy="187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095981"/>
      </p:ext>
    </p:extLst>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3659</TotalTime>
  <Words>2936</Words>
  <Application>Microsoft Macintosh PowerPoint</Application>
  <PresentationFormat>Widescreen</PresentationFormat>
  <Paragraphs>256</Paragraphs>
  <Slides>30</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Garamond</vt:lpstr>
      <vt:lpstr>Wingdings</vt:lpstr>
      <vt:lpstr>Office Theme</vt:lpstr>
      <vt:lpstr>Project Hand-offs: A Guide</vt:lpstr>
      <vt:lpstr>University Research: An overview</vt:lpstr>
      <vt:lpstr>PowerPoint Presentation</vt:lpstr>
      <vt:lpstr>Levels of Preservation: What are your goals?</vt:lpstr>
      <vt:lpstr>Archiving software</vt:lpstr>
      <vt:lpstr>A focus on what and how</vt:lpstr>
      <vt:lpstr>Help people to use your archive</vt:lpstr>
      <vt:lpstr>PowerPoint Presentation</vt:lpstr>
      <vt:lpstr>Capture the environment</vt:lpstr>
      <vt:lpstr>Automation tells you what is true*</vt:lpstr>
      <vt:lpstr>Tell a story</vt:lpstr>
      <vt:lpstr>PowerPoint Presentation</vt:lpstr>
      <vt:lpstr>File formats: Open to interpretation</vt:lpstr>
      <vt:lpstr>Externalizing ownership</vt:lpstr>
      <vt:lpstr>Maintenance mode</vt:lpstr>
      <vt:lpstr>Know how to find things</vt:lpstr>
      <vt:lpstr>Things will break when left alone</vt:lpstr>
      <vt:lpstr>Know when to pay attention</vt:lpstr>
      <vt:lpstr>Worst case scenario / Disaster Recovery</vt:lpstr>
      <vt:lpstr>“Hibernation” vs “Planned end date”</vt:lpstr>
      <vt:lpstr>Living projects</vt:lpstr>
      <vt:lpstr>Recognize that needs may change</vt:lpstr>
      <vt:lpstr>PowerPoint Presentation</vt:lpstr>
      <vt:lpstr>Barriers to collaboration</vt:lpstr>
      <vt:lpstr>Example: Languages I’ve worked with at CSG</vt:lpstr>
      <vt:lpstr>Sample archival checklist: CLI Tools</vt:lpstr>
      <vt:lpstr>Web Apps: sample inventory of key resources</vt:lpstr>
      <vt:lpstr>Further reading</vt:lpstr>
      <vt:lpstr>Places to archive things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Hand-offs: A Guide</dc:title>
  <dc:creator>Boughton, Andy</dc:creator>
  <cp:lastModifiedBy>Boughton, Andy</cp:lastModifiedBy>
  <cp:revision>98</cp:revision>
  <dcterms:created xsi:type="dcterms:W3CDTF">2022-04-15T15:15:08Z</dcterms:created>
  <dcterms:modified xsi:type="dcterms:W3CDTF">2022-04-22T17:51:05Z</dcterms:modified>
</cp:coreProperties>
</file>